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85" r:id="rId2"/>
    <p:sldId id="437" r:id="rId3"/>
    <p:sldId id="343" r:id="rId4"/>
    <p:sldId id="397" r:id="rId5"/>
    <p:sldId id="420" r:id="rId6"/>
    <p:sldId id="421" r:id="rId7"/>
    <p:sldId id="422" r:id="rId8"/>
    <p:sldId id="416" r:id="rId9"/>
    <p:sldId id="344" r:id="rId10"/>
    <p:sldId id="345" r:id="rId11"/>
    <p:sldId id="346" r:id="rId12"/>
    <p:sldId id="347" r:id="rId13"/>
    <p:sldId id="348" r:id="rId14"/>
    <p:sldId id="349" r:id="rId15"/>
    <p:sldId id="350" r:id="rId16"/>
    <p:sldId id="436" r:id="rId17"/>
    <p:sldId id="262" r:id="rId18"/>
    <p:sldId id="384" r:id="rId19"/>
    <p:sldId id="434" r:id="rId20"/>
    <p:sldId id="428" r:id="rId21"/>
    <p:sldId id="435" r:id="rId22"/>
    <p:sldId id="427" r:id="rId23"/>
    <p:sldId id="433" r:id="rId24"/>
    <p:sldId id="403" r:id="rId25"/>
    <p:sldId id="418" r:id="rId26"/>
    <p:sldId id="423" r:id="rId27"/>
    <p:sldId id="417" r:id="rId28"/>
    <p:sldId id="412" r:id="rId29"/>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3" userDrawn="1">
          <p15:clr>
            <a:srgbClr val="A4A3A4"/>
          </p15:clr>
        </p15:guide>
        <p15:guide id="2" pos="340" userDrawn="1">
          <p15:clr>
            <a:srgbClr val="A4A3A4"/>
          </p15:clr>
        </p15:guide>
        <p15:guide id="3" orient="horz" pos="2164" userDrawn="1">
          <p15:clr>
            <a:srgbClr val="A4A3A4"/>
          </p15:clr>
        </p15:guide>
        <p15:guide id="4" pos="56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k Abramowicz" initials="DA" lastIdx="2" clrIdx="0"/>
  <p:cmAuthor id="2" name="Beata Cioczek" initials="B" lastIdx="1" clrIdx="1"/>
  <p:cmAuthor id="3" name="Natalia Piszczek" initials="NP" lastIdx="1" clrIdx="2">
    <p:extLst>
      <p:ext uri="{19B8F6BF-5375-455C-9EA6-DF929625EA0E}">
        <p15:presenceInfo xmlns:p15="http://schemas.microsoft.com/office/powerpoint/2012/main" userId="S-1-5-21-2876114593-4134148561-2000579787-1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414045"/>
    <a:srgbClr val="DD011A"/>
    <a:srgbClr val="929292"/>
    <a:srgbClr val="863533"/>
    <a:srgbClr val="DBAFAF"/>
    <a:srgbClr val="AA4642"/>
    <a:srgbClr val="B94D4A"/>
    <a:srgbClr val="E7D4D1"/>
    <a:srgbClr val="E5C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003" autoAdjust="0"/>
    <p:restoredTop sz="78685" autoAdjust="0"/>
  </p:normalViewPr>
  <p:slideViewPr>
    <p:cSldViewPr>
      <p:cViewPr varScale="1">
        <p:scale>
          <a:sx n="131" d="100"/>
          <a:sy n="131" d="100"/>
        </p:scale>
        <p:origin x="642" y="126"/>
      </p:cViewPr>
      <p:guideLst>
        <p:guide orient="horz" pos="1983"/>
        <p:guide pos="340"/>
        <p:guide orient="horz" pos="2164"/>
        <p:guide pos="5602"/>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31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Kolumna2</c:v>
                </c:pt>
              </c:strCache>
            </c:strRef>
          </c:tx>
          <c:spPr>
            <a:gradFill>
              <a:gsLst>
                <a:gs pos="0">
                  <a:srgbClr val="DBDBDB">
                    <a:shade val="30000"/>
                    <a:satMod val="115000"/>
                  </a:srgbClr>
                </a:gs>
                <a:gs pos="50000">
                  <a:srgbClr val="DBDBDB">
                    <a:shade val="67500"/>
                    <a:satMod val="115000"/>
                  </a:srgbClr>
                </a:gs>
                <a:gs pos="100000">
                  <a:srgbClr val="DBDBDB">
                    <a:shade val="100000"/>
                    <a:satMod val="115000"/>
                  </a:srgbClr>
                </a:gs>
              </a:gsLst>
              <a:lin ang="5400000" scaled="1"/>
            </a:gradFill>
            <a:ln>
              <a:noFill/>
            </a:ln>
            <a:effectLst/>
          </c:spPr>
          <c:invertIfNegative val="0"/>
          <c:dPt>
            <c:idx val="9"/>
            <c:invertIfNegative val="0"/>
            <c:bubble3D val="0"/>
            <c:extLst>
              <c:ext xmlns:c16="http://schemas.microsoft.com/office/drawing/2014/chart" uri="{C3380CC4-5D6E-409C-BE32-E72D297353CC}">
                <c16:uniqueId val="{00000000-1236-1A4F-868B-8A41FE3117D8}"/>
              </c:ext>
            </c:extLst>
          </c:dPt>
          <c:dPt>
            <c:idx val="11"/>
            <c:invertIfNegative val="0"/>
            <c:bubble3D val="0"/>
            <c:spPr>
              <a:gradFill>
                <a:gsLst>
                  <a:gs pos="0">
                    <a:srgbClr val="DBDBDB">
                      <a:shade val="30000"/>
                      <a:satMod val="115000"/>
                    </a:srgbClr>
                  </a:gs>
                  <a:gs pos="50000">
                    <a:srgbClr val="DBDBDB">
                      <a:shade val="67500"/>
                      <a:satMod val="115000"/>
                    </a:srgbClr>
                  </a:gs>
                  <a:gs pos="100000">
                    <a:srgbClr val="DBDBDB">
                      <a:shade val="100000"/>
                      <a:satMod val="115000"/>
                    </a:srgbClr>
                  </a:gs>
                </a:gsLst>
                <a:lin ang="5400000" scaled="1"/>
              </a:gradFill>
              <a:ln>
                <a:noFill/>
              </a:ln>
              <a:effectLst/>
            </c:spPr>
            <c:extLst>
              <c:ext xmlns:c16="http://schemas.microsoft.com/office/drawing/2014/chart" uri="{C3380CC4-5D6E-409C-BE32-E72D297353CC}">
                <c16:uniqueId val="{00000002-1236-1A4F-868B-8A41FE3117D8}"/>
              </c:ext>
            </c:extLst>
          </c:dPt>
          <c:dPt>
            <c:idx val="13"/>
            <c:invertIfNegative val="0"/>
            <c:bubble3D val="0"/>
            <c:spPr>
              <a:gradFill>
                <a:gsLst>
                  <a:gs pos="0">
                    <a:srgbClr val="8E0003"/>
                  </a:gs>
                  <a:gs pos="50000">
                    <a:srgbClr val="C00000"/>
                  </a:gs>
                  <a:gs pos="99000">
                    <a:srgbClr val="EB2D47"/>
                  </a:gs>
                </a:gsLst>
                <a:lin ang="5400000" scaled="1"/>
              </a:gradFill>
              <a:ln>
                <a:noFill/>
              </a:ln>
              <a:effectLst/>
            </c:spPr>
            <c:extLst>
              <c:ext xmlns:c16="http://schemas.microsoft.com/office/drawing/2014/chart" uri="{C3380CC4-5D6E-409C-BE32-E72D297353CC}">
                <c16:uniqueId val="{00000003-6A44-054C-A74F-F1DA161FB6EA}"/>
              </c:ext>
            </c:extLst>
          </c:dPt>
          <c:dLbls>
            <c:dLbl>
              <c:idx val="0"/>
              <c:tx>
                <c:rich>
                  <a:bodyPr/>
                  <a:lstStyle/>
                  <a:p>
                    <a:r>
                      <a:rPr lang="en-US"/>
                      <a:t>87.3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15D-4ADA-976D-355BF4C2AF92}"/>
                </c:ext>
              </c:extLst>
            </c:dLbl>
            <c:dLbl>
              <c:idx val="1"/>
              <c:tx>
                <c:rich>
                  <a:bodyPr/>
                  <a:lstStyle/>
                  <a:p>
                    <a:r>
                      <a:rPr lang="en-US"/>
                      <a:t>103.7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15D-4ADA-976D-355BF4C2AF92}"/>
                </c:ext>
              </c:extLst>
            </c:dLbl>
            <c:dLbl>
              <c:idx val="2"/>
              <c:tx>
                <c:rich>
                  <a:bodyPr/>
                  <a:lstStyle/>
                  <a:p>
                    <a:r>
                      <a:rPr lang="en-US"/>
                      <a:t>103.4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15D-4ADA-976D-355BF4C2AF92}"/>
                </c:ext>
              </c:extLst>
            </c:dLbl>
            <c:dLbl>
              <c:idx val="3"/>
              <c:tx>
                <c:rich>
                  <a:bodyPr/>
                  <a:lstStyle/>
                  <a:p>
                    <a:r>
                      <a:rPr lang="en-US"/>
                      <a:t>101.6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15D-4ADA-976D-355BF4C2AF92}"/>
                </c:ext>
              </c:extLst>
            </c:dLbl>
            <c:dLbl>
              <c:idx val="4"/>
              <c:tx>
                <c:rich>
                  <a:bodyPr/>
                  <a:lstStyle/>
                  <a:p>
                    <a:r>
                      <a:rPr lang="en-US"/>
                      <a:t>92.1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15D-4ADA-976D-355BF4C2AF92}"/>
                </c:ext>
              </c:extLst>
            </c:dLbl>
            <c:dLbl>
              <c:idx val="5"/>
              <c:tx>
                <c:rich>
                  <a:bodyPr/>
                  <a:lstStyle/>
                  <a:p>
                    <a:r>
                      <a:rPr lang="en-US"/>
                      <a:t>104.4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15D-4ADA-976D-355BF4C2AF92}"/>
                </c:ext>
              </c:extLst>
            </c:dLbl>
            <c:dLbl>
              <c:idx val="6"/>
              <c:tx>
                <c:rich>
                  <a:bodyPr/>
                  <a:lstStyle/>
                  <a:p>
                    <a:r>
                      <a:rPr lang="en-US"/>
                      <a:t>96.9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15D-4ADA-976D-355BF4C2AF92}"/>
                </c:ext>
              </c:extLst>
            </c:dLbl>
            <c:dLbl>
              <c:idx val="7"/>
              <c:layout>
                <c:manualLayout>
                  <c:x val="1.0695405586412455E-2"/>
                  <c:y val="0"/>
                </c:manualLayout>
              </c:layout>
              <c:tx>
                <c:rich>
                  <a:bodyPr/>
                  <a:lstStyle/>
                  <a:p>
                    <a:r>
                      <a:rPr lang="en-US" dirty="0"/>
                      <a:t>92.9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15D-4ADA-976D-355BF4C2AF92}"/>
                </c:ext>
              </c:extLst>
            </c:dLbl>
            <c:dLbl>
              <c:idx val="8"/>
              <c:tx>
                <c:rich>
                  <a:bodyPr/>
                  <a:lstStyle/>
                  <a:p>
                    <a:r>
                      <a:rPr lang="en-US"/>
                      <a:t>104.8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15D-4ADA-976D-355BF4C2AF92}"/>
                </c:ext>
              </c:extLst>
            </c:dLbl>
            <c:dLbl>
              <c:idx val="9"/>
              <c:tx>
                <c:rich>
                  <a:bodyPr/>
                  <a:lstStyle/>
                  <a:p>
                    <a:r>
                      <a:rPr lang="en-US"/>
                      <a:t>125.6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236-1A4F-868B-8A41FE3117D8}"/>
                </c:ext>
              </c:extLst>
            </c:dLbl>
            <c:dLbl>
              <c:idx val="10"/>
              <c:tx>
                <c:rich>
                  <a:bodyPr/>
                  <a:lstStyle/>
                  <a:p>
                    <a:r>
                      <a:rPr lang="en-US"/>
                      <a:t>128.6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15D-4ADA-976D-355BF4C2AF92}"/>
                </c:ext>
              </c:extLst>
            </c:dLbl>
            <c:dLbl>
              <c:idx val="11"/>
              <c:tx>
                <c:rich>
                  <a:bodyPr/>
                  <a:lstStyle/>
                  <a:p>
                    <a:r>
                      <a:rPr lang="en-US"/>
                      <a:t>136.9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236-1A4F-868B-8A41FE3117D8}"/>
                </c:ext>
              </c:extLst>
            </c:dLbl>
            <c:dLbl>
              <c:idx val="12"/>
              <c:tx>
                <c:rich>
                  <a:bodyPr/>
                  <a:lstStyle/>
                  <a:p>
                    <a:r>
                      <a:rPr lang="en-US"/>
                      <a:t>135.0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15D-4ADA-976D-355BF4C2AF92}"/>
                </c:ext>
              </c:extLst>
            </c:dLbl>
            <c:dLbl>
              <c:idx val="13"/>
              <c:tx>
                <c:rich>
                  <a:bodyPr/>
                  <a:lstStyle/>
                  <a:p>
                    <a:r>
                      <a:rPr lang="en-US"/>
                      <a:t>167.0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A44-054C-A74F-F1DA161FB6EA}"/>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strCache>
            </c:strRef>
          </c:cat>
          <c:val>
            <c:numRef>
              <c:f>Arkusz1!$B$2:$B$15</c:f>
              <c:numCache>
                <c:formatCode>General</c:formatCode>
                <c:ptCount val="14"/>
                <c:pt idx="0">
                  <c:v>87.3</c:v>
                </c:pt>
                <c:pt idx="1">
                  <c:v>103.7</c:v>
                </c:pt>
                <c:pt idx="2">
                  <c:v>103.4</c:v>
                </c:pt>
                <c:pt idx="3">
                  <c:v>101.6</c:v>
                </c:pt>
                <c:pt idx="4">
                  <c:v>92.1</c:v>
                </c:pt>
                <c:pt idx="5">
                  <c:v>104.4</c:v>
                </c:pt>
                <c:pt idx="6">
                  <c:v>96.9</c:v>
                </c:pt>
                <c:pt idx="7">
                  <c:v>92.9</c:v>
                </c:pt>
                <c:pt idx="8">
                  <c:v>104.8</c:v>
                </c:pt>
                <c:pt idx="9">
                  <c:v>125.6</c:v>
                </c:pt>
                <c:pt idx="10">
                  <c:v>128.6</c:v>
                </c:pt>
                <c:pt idx="11">
                  <c:v>136.9</c:v>
                </c:pt>
                <c:pt idx="12" formatCode="0.0">
                  <c:v>135</c:v>
                </c:pt>
                <c:pt idx="13" formatCode="0.0">
                  <c:v>167</c:v>
                </c:pt>
              </c:numCache>
            </c:numRef>
          </c:val>
          <c:extLst>
            <c:ext xmlns:c16="http://schemas.microsoft.com/office/drawing/2014/chart" uri="{C3380CC4-5D6E-409C-BE32-E72D297353CC}">
              <c16:uniqueId val="{00000004-1236-1A4F-868B-8A41FE3117D8}"/>
            </c:ext>
          </c:extLst>
        </c:ser>
        <c:dLbls>
          <c:showLegendKey val="0"/>
          <c:showVal val="0"/>
          <c:showCatName val="0"/>
          <c:showSerName val="0"/>
          <c:showPercent val="0"/>
          <c:showBubbleSize val="0"/>
        </c:dLbls>
        <c:gapWidth val="119"/>
        <c:overlap val="69"/>
        <c:axId val="122057856"/>
        <c:axId val="122059392"/>
      </c:barChart>
      <c:catAx>
        <c:axId val="122057856"/>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122059392"/>
        <c:crosses val="autoZero"/>
        <c:auto val="1"/>
        <c:lblAlgn val="ctr"/>
        <c:lblOffset val="100"/>
        <c:noMultiLvlLbl val="0"/>
      </c:catAx>
      <c:valAx>
        <c:axId val="122059392"/>
        <c:scaling>
          <c:orientation val="minMax"/>
        </c:scaling>
        <c:delete val="1"/>
        <c:axPos val="l"/>
        <c:numFmt formatCode="General" sourceLinked="1"/>
        <c:majorTickMark val="none"/>
        <c:minorTickMark val="none"/>
        <c:tickLblPos val="none"/>
        <c:crossAx val="12205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Series 1</c:v>
                </c:pt>
              </c:strCache>
            </c:strRef>
          </c:tx>
          <c:spPr>
            <a:gradFill>
              <a:gsLst>
                <a:gs pos="0">
                  <a:schemeClr val="bg1">
                    <a:lumMod val="65000"/>
                  </a:schemeClr>
                </a:gs>
                <a:gs pos="100000">
                  <a:srgbClr val="EBEBEB"/>
                </a:gs>
                <a:gs pos="100000">
                  <a:srgbClr val="D4DEFF"/>
                </a:gs>
                <a:gs pos="100000">
                  <a:srgbClr val="96AB94"/>
                </a:gs>
              </a:gsLst>
              <a:lin ang="5400000" scaled="1"/>
            </a:gra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379A-F249-9A35-4E6F809341BB}"/>
              </c:ext>
            </c:extLst>
          </c:dPt>
          <c:dLbls>
            <c:dLbl>
              <c:idx val="0"/>
              <c:tx>
                <c:rich>
                  <a:bodyPr/>
                  <a:lstStyle/>
                  <a:p>
                    <a:r>
                      <a:rPr lang="en-US"/>
                      <a:t>17.8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824-41D9-8D75-F046AFC7E7C9}"/>
                </c:ext>
              </c:extLst>
            </c:dLbl>
            <c:dLbl>
              <c:idx val="1"/>
              <c:tx>
                <c:rich>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r>
                      <a:rPr lang="en-US" dirty="0"/>
                      <a:t>23.2</a:t>
                    </a:r>
                  </a:p>
                </c:rich>
              </c:tx>
              <c:spPr>
                <a:noFill/>
                <a:ln>
                  <a:noFill/>
                </a:ln>
                <a:effectLst/>
              </c:spPr>
              <c:txPr>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79A-F249-9A35-4E6F809341BB}"/>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2021/22</c:v>
                </c:pt>
                <c:pt idx="1">
                  <c:v>H1 2022/23</c:v>
                </c:pt>
              </c:strCache>
            </c:strRef>
          </c:cat>
          <c:val>
            <c:numRef>
              <c:f>Arkusz1!$B$2:$B$3</c:f>
              <c:numCache>
                <c:formatCode>General</c:formatCode>
                <c:ptCount val="2"/>
                <c:pt idx="0">
                  <c:v>17.8</c:v>
                </c:pt>
                <c:pt idx="1">
                  <c:v>23.2</c:v>
                </c:pt>
              </c:numCache>
            </c:numRef>
          </c:val>
          <c:extLst>
            <c:ext xmlns:c16="http://schemas.microsoft.com/office/drawing/2014/chart" uri="{C3380CC4-5D6E-409C-BE32-E72D297353CC}">
              <c16:uniqueId val="{00000002-379A-F249-9A35-4E6F809341BB}"/>
            </c:ext>
          </c:extLst>
        </c:ser>
        <c:dLbls>
          <c:showLegendKey val="0"/>
          <c:showVal val="0"/>
          <c:showCatName val="0"/>
          <c:showSerName val="0"/>
          <c:showPercent val="0"/>
          <c:showBubbleSize val="0"/>
        </c:dLbls>
        <c:gapWidth val="150"/>
        <c:axId val="123250944"/>
        <c:axId val="123252736"/>
      </c:barChart>
      <c:catAx>
        <c:axId val="123250944"/>
        <c:scaling>
          <c:orientation val="minMax"/>
        </c:scaling>
        <c:delete val="0"/>
        <c:axPos val="b"/>
        <c:numFmt formatCode="General" sourceLinked="1"/>
        <c:majorTickMark val="out"/>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Tahoma" panose="020B0604030504040204" pitchFamily="34" charset="0"/>
                <a:cs typeface="Tahoma" panose="020B0604030504040204" pitchFamily="34" charset="0"/>
              </a:defRPr>
            </a:pPr>
            <a:endParaRPr lang="en-US"/>
          </a:p>
        </c:txPr>
        <c:crossAx val="123252736"/>
        <c:crosses val="autoZero"/>
        <c:auto val="1"/>
        <c:lblAlgn val="ctr"/>
        <c:lblOffset val="100"/>
        <c:noMultiLvlLbl val="0"/>
      </c:catAx>
      <c:valAx>
        <c:axId val="123252736"/>
        <c:scaling>
          <c:orientation val="minMax"/>
          <c:min val="0"/>
        </c:scaling>
        <c:delete val="1"/>
        <c:axPos val="l"/>
        <c:numFmt formatCode="General" sourceLinked="1"/>
        <c:majorTickMark val="none"/>
        <c:minorTickMark val="none"/>
        <c:tickLblPos val="none"/>
        <c:crossAx val="12325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81265427723866E-2"/>
          <c:y val="5.8064309651934182E-2"/>
          <c:w val="0.95540086861357676"/>
          <c:h val="0.66306407481775409"/>
        </c:manualLayout>
      </c:layout>
      <c:lineChart>
        <c:grouping val="standard"/>
        <c:varyColors val="0"/>
        <c:ser>
          <c:idx val="0"/>
          <c:order val="0"/>
          <c:tx>
            <c:strRef>
              <c:f>Arkusz1!$C$1</c:f>
              <c:strCache>
                <c:ptCount val="1"/>
                <c:pt idx="0">
                  <c:v>Gross margin</c:v>
                </c:pt>
              </c:strCache>
            </c:strRef>
          </c:tx>
          <c:spPr>
            <a:ln w="19050" cap="rnd">
              <a:solidFill>
                <a:srgbClr val="C00000"/>
              </a:solidFill>
              <a:round/>
            </a:ln>
            <a:effectLst/>
          </c:spPr>
          <c:marker>
            <c:symbol val="circle"/>
            <c:size val="5"/>
            <c:spPr>
              <a:solidFill>
                <a:srgbClr val="C00000"/>
              </a:solidFill>
              <a:ln w="9525">
                <a:noFill/>
              </a:ln>
              <a:effectLst/>
            </c:spPr>
          </c:marker>
          <c:dLbls>
            <c:dLbl>
              <c:idx val="0"/>
              <c:layout>
                <c:manualLayout>
                  <c:x val="-4.4246231355862468E-2"/>
                  <c:y val="-4.511772593742816E-2"/>
                </c:manualLayout>
              </c:layout>
              <c:tx>
                <c:rich>
                  <a:bodyPr/>
                  <a:lstStyle/>
                  <a:p>
                    <a:r>
                      <a:rPr lang="en-US" dirty="0"/>
                      <a:t>26.6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807-6E4A-9807-9F09A3538920}"/>
                </c:ext>
              </c:extLst>
            </c:dLbl>
            <c:dLbl>
              <c:idx val="1"/>
              <c:layout>
                <c:manualLayout>
                  <c:x val="-3.5818377764269618E-2"/>
                  <c:y val="-4.511772593742816E-2"/>
                </c:manualLayout>
              </c:layout>
              <c:tx>
                <c:rich>
                  <a:bodyPr/>
                  <a:lstStyle/>
                  <a:p>
                    <a:r>
                      <a:rPr lang="en-US" dirty="0"/>
                      <a:t>26.5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807-6E4A-9807-9F09A3538920}"/>
                </c:ext>
              </c:extLst>
            </c:dLbl>
            <c:dLbl>
              <c:idx val="2"/>
              <c:layout>
                <c:manualLayout>
                  <c:x val="-3.3711414366371407E-2"/>
                  <c:y val="-4.9219337386285283E-2"/>
                </c:manualLayout>
              </c:layout>
              <c:tx>
                <c:rich>
                  <a:bodyPr/>
                  <a:lstStyle/>
                  <a:p>
                    <a:r>
                      <a:rPr lang="en-US" dirty="0"/>
                      <a:t>25.1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807-6E4A-9807-9F09A3538920}"/>
                </c:ext>
              </c:extLst>
            </c:dLbl>
            <c:dLbl>
              <c:idx val="3"/>
              <c:layout>
                <c:manualLayout>
                  <c:x val="-4.0032304560066082E-2"/>
                  <c:y val="-4.9219337386285242E-2"/>
                </c:manualLayout>
              </c:layout>
              <c:tx>
                <c:rich>
                  <a:bodyPr/>
                  <a:lstStyle/>
                  <a:p>
                    <a:r>
                      <a:rPr lang="en-US" dirty="0"/>
                      <a:t>26.4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807-6E4A-9807-9F09A3538920}"/>
                </c:ext>
              </c:extLst>
            </c:dLbl>
            <c:dLbl>
              <c:idx val="4"/>
              <c:layout>
                <c:manualLayout>
                  <c:x val="-2.5283560774778554E-2"/>
                  <c:y val="3.2812891590856832E-2"/>
                </c:manualLayout>
              </c:layout>
              <c:tx>
                <c:rich>
                  <a:bodyPr/>
                  <a:lstStyle/>
                  <a:p>
                    <a:r>
                      <a:rPr lang="en-US" dirty="0"/>
                      <a:t>28.2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07-6E4A-9807-9F09A3538920}"/>
                </c:ext>
              </c:extLst>
            </c:dLbl>
            <c:dLbl>
              <c:idx val="5"/>
              <c:layout>
                <c:manualLayout>
                  <c:x val="-2.1069633978982129E-2"/>
                  <c:y val="-4.9219337386285263E-2"/>
                </c:manualLayout>
              </c:layout>
              <c:tx>
                <c:rich>
                  <a:bodyPr/>
                  <a:lstStyle/>
                  <a:p>
                    <a:r>
                      <a:rPr lang="en-US" dirty="0"/>
                      <a:t>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807-6E4A-9807-9F09A3538920}"/>
                </c:ext>
              </c:extLst>
            </c:dLbl>
            <c:dLbl>
              <c:idx val="6"/>
              <c:layout>
                <c:manualLayout>
                  <c:x val="-1.6855707183185704E-2"/>
                  <c:y val="-4.5117725937428126E-2"/>
                </c:manualLayout>
              </c:layout>
              <c:tx>
                <c:rich>
                  <a:bodyPr/>
                  <a:lstStyle/>
                  <a:p>
                    <a:r>
                      <a:rPr lang="en-US" dirty="0"/>
                      <a:t>28.1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807-6E4A-9807-9F09A3538920}"/>
                </c:ext>
              </c:extLst>
            </c:dLbl>
            <c:dLbl>
              <c:idx val="7"/>
              <c:layout>
                <c:manualLayout>
                  <c:x val="-3.1604450968473266E-2"/>
                  <c:y val="-4.5117725937428181E-2"/>
                </c:manualLayout>
              </c:layout>
              <c:tx>
                <c:rich>
                  <a:bodyPr/>
                  <a:lstStyle/>
                  <a:p>
                    <a:r>
                      <a:rPr lang="en-US" dirty="0"/>
                      <a:t>23.7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07-6E4A-9807-9F09A3538920}"/>
                </c:ext>
              </c:extLst>
            </c:dLbl>
            <c:dLbl>
              <c:idx val="8"/>
              <c:layout>
                <c:manualLayout>
                  <c:x val="-2.1069633978982129E-2"/>
                  <c:y val="-3.2812891590856832E-2"/>
                </c:manualLayout>
              </c:layout>
              <c:tx>
                <c:rich>
                  <a:bodyPr/>
                  <a:lstStyle/>
                  <a:p>
                    <a:r>
                      <a:rPr lang="en-US" dirty="0"/>
                      <a:t>24.8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807-6E4A-9807-9F09A3538920}"/>
                </c:ext>
              </c:extLst>
            </c:dLbl>
            <c:dLbl>
              <c:idx val="9"/>
              <c:layout>
                <c:manualLayout>
                  <c:x val="-2.5283560774778554E-2"/>
                  <c:y val="-4.1016114488571037E-2"/>
                </c:manualLayout>
              </c:layout>
              <c:tx>
                <c:rich>
                  <a:bodyPr/>
                  <a:lstStyle/>
                  <a:p>
                    <a:r>
                      <a:rPr lang="en-US" dirty="0"/>
                      <a:t>24.4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807-6E4A-9807-9F09A3538920}"/>
                </c:ext>
              </c:extLst>
            </c:dLbl>
            <c:dLbl>
              <c:idx val="10"/>
              <c:layout>
                <c:manualLayout>
                  <c:x val="-2.3176597376880496E-2"/>
                  <c:y val="-4.9219337386285283E-2"/>
                </c:manualLayout>
              </c:layout>
              <c:tx>
                <c:rich>
                  <a:bodyPr/>
                  <a:lstStyle/>
                  <a:p>
                    <a:r>
                      <a:rPr lang="en-US" dirty="0"/>
                      <a:t>22.8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807-6E4A-9807-9F09A3538920}"/>
                </c:ext>
              </c:extLst>
            </c:dLbl>
            <c:dLbl>
              <c:idx val="11"/>
              <c:tx>
                <c:rich>
                  <a:bodyPr/>
                  <a:lstStyle/>
                  <a:p>
                    <a:r>
                      <a:rPr lang="en-US"/>
                      <a:t>22.5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18-4A4B-9DF7-A67D0C091A44}"/>
                </c:ext>
              </c:extLst>
            </c:dLbl>
            <c:dLbl>
              <c:idx val="12"/>
              <c:layout>
                <c:manualLayout>
                  <c:x val="-3.8517431651910961E-2"/>
                  <c:y val="-5.2785736047212914E-2"/>
                </c:manualLayout>
              </c:layout>
              <c:tx>
                <c:rich>
                  <a:bodyPr/>
                  <a:lstStyle/>
                  <a:p>
                    <a:r>
                      <a:rPr lang="en-US" dirty="0"/>
                      <a:t>27.5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0D2-2F49-9526-A906C1F6B807}"/>
                </c:ext>
              </c:extLst>
            </c:dLbl>
            <c:dLbl>
              <c:idx val="13"/>
              <c:tx>
                <c:rich>
                  <a:bodyPr/>
                  <a:lstStyle/>
                  <a:p>
                    <a:r>
                      <a:rPr lang="en-US"/>
                      <a:t>24.5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18-4A4B-9DF7-A67D0C091A44}"/>
                </c:ext>
              </c:extLst>
            </c:dLbl>
            <c:spPr>
              <a:noFill/>
              <a:ln>
                <a:noFill/>
              </a:ln>
              <a:effectLst/>
            </c:spPr>
            <c:txPr>
              <a:bodyPr wrap="square" lIns="38100" tIns="19050" rIns="38100" bIns="19050" anchor="ctr">
                <a:spAutoFit/>
              </a:bodyPr>
              <a:lstStyle/>
              <a:p>
                <a:pPr rtl="0">
                  <a:defRPr sz="800">
                    <a:latin typeface="Montserrat"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Arkusz1!$B$2:$B$15</c:f>
              <c:strCache>
                <c:ptCount val="14"/>
                <c:pt idx="0">
                  <c:v>Q1 2019/20</c:v>
                </c:pt>
                <c:pt idx="1">
                  <c:v>Q2 2019/20</c:v>
                </c:pt>
                <c:pt idx="2">
                  <c:v>Q3 2019/20</c:v>
                </c:pt>
                <c:pt idx="3">
                  <c:v>Q4 2019/20</c:v>
                </c:pt>
                <c:pt idx="4">
                  <c:v>Q1 2020/21</c:v>
                </c:pt>
                <c:pt idx="5">
                  <c:v>Q2 2020/21</c:v>
                </c:pt>
                <c:pt idx="6">
                  <c:v>Q3 2020/21</c:v>
                </c:pt>
                <c:pt idx="7">
                  <c:v>Q4 2020/21</c:v>
                </c:pt>
                <c:pt idx="8">
                  <c:v>Q1 2021/22</c:v>
                </c:pt>
                <c:pt idx="9">
                  <c:v>Q2 2021/22</c:v>
                </c:pt>
                <c:pt idx="10">
                  <c:v>Q3 2021/22</c:v>
                </c:pt>
                <c:pt idx="11">
                  <c:v>Q4 2021/22</c:v>
                </c:pt>
                <c:pt idx="12">
                  <c:v>Q1 2022/23</c:v>
                </c:pt>
                <c:pt idx="13">
                  <c:v>Q2 2022/23</c:v>
                </c:pt>
              </c:strCache>
            </c:strRef>
          </c:cat>
          <c:val>
            <c:numRef>
              <c:f>Arkusz1!$C$2:$C$15</c:f>
              <c:numCache>
                <c:formatCode>General</c:formatCode>
                <c:ptCount val="14"/>
                <c:pt idx="0">
                  <c:v>26.6</c:v>
                </c:pt>
                <c:pt idx="1">
                  <c:v>26.5</c:v>
                </c:pt>
                <c:pt idx="2">
                  <c:v>25.1</c:v>
                </c:pt>
                <c:pt idx="3">
                  <c:v>26.4</c:v>
                </c:pt>
                <c:pt idx="4">
                  <c:v>28.2</c:v>
                </c:pt>
                <c:pt idx="5">
                  <c:v>28.7</c:v>
                </c:pt>
                <c:pt idx="6">
                  <c:v>28.1</c:v>
                </c:pt>
                <c:pt idx="7">
                  <c:v>23.7</c:v>
                </c:pt>
                <c:pt idx="8">
                  <c:v>24.8</c:v>
                </c:pt>
                <c:pt idx="9">
                  <c:v>24.4</c:v>
                </c:pt>
                <c:pt idx="10">
                  <c:v>22.8</c:v>
                </c:pt>
                <c:pt idx="11">
                  <c:v>22.5</c:v>
                </c:pt>
                <c:pt idx="12">
                  <c:v>27.5</c:v>
                </c:pt>
                <c:pt idx="13">
                  <c:v>24.5</c:v>
                </c:pt>
              </c:numCache>
            </c:numRef>
          </c:val>
          <c:smooth val="1"/>
          <c:extLst>
            <c:ext xmlns:c16="http://schemas.microsoft.com/office/drawing/2014/chart" uri="{C3380CC4-5D6E-409C-BE32-E72D297353CC}">
              <c16:uniqueId val="{00000000-B807-6E4A-9807-9F09A3538920}"/>
            </c:ext>
          </c:extLst>
        </c:ser>
        <c:ser>
          <c:idx val="1"/>
          <c:order val="1"/>
          <c:tx>
            <c:strRef>
              <c:f>Arkusz1!$D$1</c:f>
              <c:strCache>
                <c:ptCount val="1"/>
                <c:pt idx="0">
                  <c:v>EBITDA margin</c:v>
                </c:pt>
              </c:strCache>
            </c:strRef>
          </c:tx>
          <c:spPr>
            <a:ln w="19050" cap="rnd">
              <a:solidFill>
                <a:srgbClr val="929292"/>
              </a:solidFill>
              <a:round/>
            </a:ln>
            <a:effectLst/>
          </c:spPr>
          <c:marker>
            <c:symbol val="circle"/>
            <c:size val="5"/>
            <c:spPr>
              <a:solidFill>
                <a:srgbClr val="929292"/>
              </a:solidFill>
              <a:ln>
                <a:solidFill>
                  <a:srgbClr val="929292"/>
                </a:solidFill>
              </a:ln>
            </c:spPr>
          </c:marker>
          <c:dLbls>
            <c:dLbl>
              <c:idx val="0"/>
              <c:layout>
                <c:manualLayout>
                  <c:x val="-3.5818377764269625E-2"/>
                  <c:y val="-3.6914503039713935E-2"/>
                </c:manualLayout>
              </c:layout>
              <c:tx>
                <c:rich>
                  <a:bodyPr/>
                  <a:lstStyle/>
                  <a:p>
                    <a:r>
                      <a:rPr lang="en-US" dirty="0"/>
                      <a:t>11.3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807-6E4A-9807-9F09A3538920}"/>
                </c:ext>
              </c:extLst>
            </c:dLbl>
            <c:dLbl>
              <c:idx val="1"/>
              <c:layout>
                <c:manualLayout>
                  <c:x val="-3.5818377764269618E-2"/>
                  <c:y val="-4.5117725937428139E-2"/>
                </c:manualLayout>
              </c:layout>
              <c:tx>
                <c:rich>
                  <a:bodyPr/>
                  <a:lstStyle/>
                  <a:p>
                    <a:r>
                      <a:rPr lang="en-US" dirty="0"/>
                      <a:t>13.3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807-6E4A-9807-9F09A3538920}"/>
                </c:ext>
              </c:extLst>
            </c:dLbl>
            <c:dLbl>
              <c:idx val="2"/>
              <c:layout>
                <c:manualLayout>
                  <c:x val="-3.3711414366371407E-2"/>
                  <c:y val="-4.1016114488571037E-2"/>
                </c:manualLayout>
              </c:layout>
              <c:tx>
                <c:rich>
                  <a:bodyPr/>
                  <a:lstStyle/>
                  <a:p>
                    <a:r>
                      <a:rPr lang="en-US" dirty="0"/>
                      <a:t>11.9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807-6E4A-9807-9F09A3538920}"/>
                </c:ext>
              </c:extLst>
            </c:dLbl>
            <c:dLbl>
              <c:idx val="3"/>
              <c:layout>
                <c:manualLayout>
                  <c:x val="-2.9497487570575017E-2"/>
                  <c:y val="-4.5117725937428216E-2"/>
                </c:manualLayout>
              </c:layout>
              <c:tx>
                <c:rich>
                  <a:bodyPr/>
                  <a:lstStyle/>
                  <a:p>
                    <a:r>
                      <a:rPr lang="en-US" dirty="0"/>
                      <a:t>11.3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807-6E4A-9807-9F09A3538920}"/>
                </c:ext>
              </c:extLst>
            </c:dLbl>
            <c:dLbl>
              <c:idx val="4"/>
              <c:layout>
                <c:manualLayout>
                  <c:x val="-3.5818377764269695E-2"/>
                  <c:y val="-4.5117725937428139E-2"/>
                </c:manualLayout>
              </c:layout>
              <c:tx>
                <c:rich>
                  <a:bodyPr/>
                  <a:lstStyle/>
                  <a:p>
                    <a:r>
                      <a:rPr lang="en-US" dirty="0"/>
                      <a:t>15.4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807-6E4A-9807-9F09A3538920}"/>
                </c:ext>
              </c:extLst>
            </c:dLbl>
            <c:dLbl>
              <c:idx val="5"/>
              <c:layout>
                <c:manualLayout>
                  <c:x val="-3.160445096847319E-2"/>
                  <c:y val="-6.1524171732856556E-2"/>
                </c:manualLayout>
              </c:layout>
              <c:tx>
                <c:rich>
                  <a:bodyPr/>
                  <a:lstStyle/>
                  <a:p>
                    <a:r>
                      <a:rPr lang="en-US" dirty="0"/>
                      <a:t>15.5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807-6E4A-9807-9F09A3538920}"/>
                </c:ext>
              </c:extLst>
            </c:dLbl>
            <c:dLbl>
              <c:idx val="6"/>
              <c:layout>
                <c:manualLayout>
                  <c:x val="-1.6855707183185704E-2"/>
                  <c:y val="-4.5117725937428139E-2"/>
                </c:manualLayout>
              </c:layout>
              <c:tx>
                <c:rich>
                  <a:bodyPr/>
                  <a:lstStyle/>
                  <a:p>
                    <a:r>
                      <a:rPr lang="en-US" dirty="0"/>
                      <a:t>14.4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807-6E4A-9807-9F09A3538920}"/>
                </c:ext>
              </c:extLst>
            </c:dLbl>
            <c:dLbl>
              <c:idx val="7"/>
              <c:layout>
                <c:manualLayout>
                  <c:x val="-2.528356077477863E-2"/>
                  <c:y val="-4.5117725937428139E-2"/>
                </c:manualLayout>
              </c:layout>
              <c:tx>
                <c:rich>
                  <a:bodyPr/>
                  <a:lstStyle/>
                  <a:p>
                    <a:r>
                      <a:rPr lang="en-US" dirty="0"/>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807-6E4A-9807-9F09A3538920}"/>
                </c:ext>
              </c:extLst>
            </c:dLbl>
            <c:dLbl>
              <c:idx val="8"/>
              <c:layout>
                <c:manualLayout>
                  <c:x val="-3.7925341162167905E-2"/>
                  <c:y val="-6.1524171732856556E-2"/>
                </c:manualLayout>
              </c:layout>
              <c:tx>
                <c:rich>
                  <a:bodyPr/>
                  <a:lstStyle/>
                  <a:p>
                    <a:r>
                      <a:rPr lang="en-US" dirty="0"/>
                      <a:t>14.0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807-6E4A-9807-9F09A3538920}"/>
                </c:ext>
              </c:extLst>
            </c:dLbl>
            <c:dLbl>
              <c:idx val="9"/>
              <c:layout>
                <c:manualLayout>
                  <c:x val="-2.7390524172676765E-2"/>
                  <c:y val="-4.1016114488571037E-2"/>
                </c:manualLayout>
              </c:layout>
              <c:tx>
                <c:rich>
                  <a:bodyPr/>
                  <a:lstStyle/>
                  <a:p>
                    <a:r>
                      <a:rPr lang="en-US" dirty="0"/>
                      <a:t>12.2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807-6E4A-9807-9F09A3538920}"/>
                </c:ext>
              </c:extLst>
            </c:dLbl>
            <c:dLbl>
              <c:idx val="10"/>
              <c:layout>
                <c:manualLayout>
                  <c:x val="-3.1604450968473349E-2"/>
                  <c:y val="-6.5625783181713734E-2"/>
                </c:manualLayout>
              </c:layout>
              <c:tx>
                <c:rich>
                  <a:bodyPr/>
                  <a:lstStyle/>
                  <a:p>
                    <a:r>
                      <a:rPr lang="en-US" dirty="0"/>
                      <a:t>10.9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807-6E4A-9807-9F09A3538920}"/>
                </c:ext>
              </c:extLst>
            </c:dLbl>
            <c:dLbl>
              <c:idx val="11"/>
              <c:layout>
                <c:manualLayout>
                  <c:x val="-2.8381265427723866E-2"/>
                  <c:y val="-6.3342883256655574E-2"/>
                </c:manualLayout>
              </c:layout>
              <c:tx>
                <c:rich>
                  <a:bodyPr/>
                  <a:lstStyle/>
                  <a:p>
                    <a:r>
                      <a:rPr lang="en-US" dirty="0"/>
                      <a:t>10.5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0D2-2F49-9526-A906C1F6B807}"/>
                </c:ext>
              </c:extLst>
            </c:dLbl>
            <c:dLbl>
              <c:idx val="12"/>
              <c:layout>
                <c:manualLayout>
                  <c:x val="-2.0272332448374192E-2"/>
                  <c:y val="-4.7507162442491604E-2"/>
                </c:manualLayout>
              </c:layout>
              <c:tx>
                <c:rich>
                  <a:bodyPr/>
                  <a:lstStyle/>
                  <a:p>
                    <a:r>
                      <a:rPr lang="en-US" dirty="0"/>
                      <a:t>15.8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D2-2F49-9526-A906C1F6B807}"/>
                </c:ext>
              </c:extLst>
            </c:dLbl>
            <c:dLbl>
              <c:idx val="13"/>
              <c:tx>
                <c:rich>
                  <a:bodyPr/>
                  <a:lstStyle/>
                  <a:p>
                    <a:r>
                      <a:rPr lang="en-US"/>
                      <a:t>13.5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18-4A4B-9DF7-A67D0C091A44}"/>
                </c:ext>
              </c:extLst>
            </c:dLbl>
            <c:spPr>
              <a:noFill/>
              <a:ln>
                <a:noFill/>
              </a:ln>
              <a:effectLst/>
            </c:spPr>
            <c:txPr>
              <a:bodyPr wrap="square" lIns="38100" tIns="19050" rIns="38100" bIns="19050" anchor="ctr">
                <a:spAutoFit/>
              </a:bodyPr>
              <a:lstStyle/>
              <a:p>
                <a:pPr rtl="0">
                  <a:defRPr sz="800">
                    <a:latin typeface="Montserrat"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Arkusz1!$B$2:$B$15</c:f>
              <c:strCache>
                <c:ptCount val="14"/>
                <c:pt idx="0">
                  <c:v>Q1 2019/20</c:v>
                </c:pt>
                <c:pt idx="1">
                  <c:v>Q2 2019/20</c:v>
                </c:pt>
                <c:pt idx="2">
                  <c:v>Q3 2019/20</c:v>
                </c:pt>
                <c:pt idx="3">
                  <c:v>Q4 2019/20</c:v>
                </c:pt>
                <c:pt idx="4">
                  <c:v>Q1 2020/21</c:v>
                </c:pt>
                <c:pt idx="5">
                  <c:v>Q2 2020/21</c:v>
                </c:pt>
                <c:pt idx="6">
                  <c:v>Q3 2020/21</c:v>
                </c:pt>
                <c:pt idx="7">
                  <c:v>Q4 2020/21</c:v>
                </c:pt>
                <c:pt idx="8">
                  <c:v>Q1 2021/22</c:v>
                </c:pt>
                <c:pt idx="9">
                  <c:v>Q2 2021/22</c:v>
                </c:pt>
                <c:pt idx="10">
                  <c:v>Q3 2021/22</c:v>
                </c:pt>
                <c:pt idx="11">
                  <c:v>Q4 2021/22</c:v>
                </c:pt>
                <c:pt idx="12">
                  <c:v>Q1 2022/23</c:v>
                </c:pt>
                <c:pt idx="13">
                  <c:v>Q2 2022/23</c:v>
                </c:pt>
              </c:strCache>
            </c:strRef>
          </c:cat>
          <c:val>
            <c:numRef>
              <c:f>Arkusz1!$E$2:$E$15</c:f>
              <c:numCache>
                <c:formatCode>General</c:formatCode>
                <c:ptCount val="14"/>
                <c:pt idx="0">
                  <c:v>11.3</c:v>
                </c:pt>
                <c:pt idx="1">
                  <c:v>13.3</c:v>
                </c:pt>
                <c:pt idx="2">
                  <c:v>11.9</c:v>
                </c:pt>
                <c:pt idx="3">
                  <c:v>11.3</c:v>
                </c:pt>
                <c:pt idx="4">
                  <c:v>15.4</c:v>
                </c:pt>
                <c:pt idx="5">
                  <c:v>15.5</c:v>
                </c:pt>
                <c:pt idx="6">
                  <c:v>14.4</c:v>
                </c:pt>
                <c:pt idx="7">
                  <c:v>8.1999999999999993</c:v>
                </c:pt>
                <c:pt idx="8" formatCode="0.0">
                  <c:v>14</c:v>
                </c:pt>
                <c:pt idx="9">
                  <c:v>12.2</c:v>
                </c:pt>
                <c:pt idx="10">
                  <c:v>10.9</c:v>
                </c:pt>
                <c:pt idx="11">
                  <c:v>10.5</c:v>
                </c:pt>
                <c:pt idx="12">
                  <c:v>15.8</c:v>
                </c:pt>
                <c:pt idx="13">
                  <c:v>13.5</c:v>
                </c:pt>
              </c:numCache>
            </c:numRef>
          </c:val>
          <c:smooth val="1"/>
          <c:extLst>
            <c:ext xmlns:c16="http://schemas.microsoft.com/office/drawing/2014/chart" uri="{C3380CC4-5D6E-409C-BE32-E72D297353CC}">
              <c16:uniqueId val="{00000001-B807-6E4A-9807-9F09A3538920}"/>
            </c:ext>
          </c:extLst>
        </c:ser>
        <c:ser>
          <c:idx val="2"/>
          <c:order val="2"/>
          <c:tx>
            <c:strRef>
              <c:f>Arkusz1!$E$1</c:f>
              <c:strCache>
                <c:ptCount val="1"/>
                <c:pt idx="0">
                  <c:v>EBIT margin</c:v>
                </c:pt>
              </c:strCache>
            </c:strRef>
          </c:tx>
          <c:spPr>
            <a:ln w="1905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2641780387389277E-2"/>
                  <c:y val="-2.4609668693142621E-2"/>
                </c:manualLayout>
              </c:layout>
              <c:tx>
                <c:rich>
                  <a:bodyPr/>
                  <a:lstStyle/>
                  <a:p>
                    <a:r>
                      <a:rPr lang="en-US" dirty="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B807-6E4A-9807-9F09A3538920}"/>
                </c:ext>
              </c:extLst>
            </c:dLbl>
            <c:dLbl>
              <c:idx val="1"/>
              <c:layout>
                <c:manualLayout>
                  <c:x val="-1.2641780387389277E-2"/>
                  <c:y val="-4.1016114488571037E-2"/>
                </c:manualLayout>
              </c:layout>
              <c:tx>
                <c:rich>
                  <a:bodyPr/>
                  <a:lstStyle/>
                  <a:p>
                    <a:r>
                      <a:rPr lang="en-US" dirty="0"/>
                      <a:t>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B807-6E4A-9807-9F09A3538920}"/>
                </c:ext>
              </c:extLst>
            </c:dLbl>
            <c:dLbl>
              <c:idx val="2"/>
              <c:layout>
                <c:manualLayout>
                  <c:x val="0"/>
                  <c:y val="-1.6406445795428489E-2"/>
                </c:manualLayout>
              </c:layout>
              <c:tx>
                <c:rich>
                  <a:bodyPr/>
                  <a:lstStyle/>
                  <a:p>
                    <a:r>
                      <a:rPr lang="en-US" dirty="0"/>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B807-6E4A-9807-9F09A3538920}"/>
                </c:ext>
              </c:extLst>
            </c:dLbl>
            <c:dLbl>
              <c:idx val="3"/>
              <c:layout>
                <c:manualLayout>
                  <c:x val="-2.9497487570575017E-2"/>
                  <c:y val="-2.8711280141999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807-6E4A-9807-9F09A3538920}"/>
                </c:ext>
              </c:extLst>
            </c:dLbl>
            <c:dLbl>
              <c:idx val="4"/>
              <c:layout>
                <c:manualLayout>
                  <c:x val="-2.5283560774778554E-2"/>
                  <c:y val="-4.1016114488571037E-2"/>
                </c:manualLayout>
              </c:layout>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B807-6E4A-9807-9F09A3538920}"/>
                </c:ext>
              </c:extLst>
            </c:dLbl>
            <c:dLbl>
              <c:idx val="5"/>
              <c:layout>
                <c:manualLayout>
                  <c:x val="-2.1069633978982129E-2"/>
                  <c:y val="-2.4609668693142697E-2"/>
                </c:manualLayout>
              </c:layout>
              <c:tx>
                <c:rich>
                  <a:bodyPr/>
                  <a:lstStyle/>
                  <a:p>
                    <a:r>
                      <a:rPr lang="en-US" dirty="0"/>
                      <a:t>12.4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B807-6E4A-9807-9F09A3538920}"/>
                </c:ext>
              </c:extLst>
            </c:dLbl>
            <c:dLbl>
              <c:idx val="6"/>
              <c:layout>
                <c:manualLayout>
                  <c:x val="-4.2139267957964259E-3"/>
                  <c:y val="-1.6406445795428416E-2"/>
                </c:manualLayout>
              </c:layout>
              <c:tx>
                <c:rich>
                  <a:bodyPr/>
                  <a:lstStyle/>
                  <a:p>
                    <a:r>
                      <a:rPr lang="en-US" dirty="0"/>
                      <a:t>11.3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B807-6E4A-9807-9F09A3538920}"/>
                </c:ext>
              </c:extLst>
            </c:dLbl>
            <c:dLbl>
              <c:idx val="7"/>
              <c:layout>
                <c:manualLayout>
                  <c:x val="-2.9497487570575055E-2"/>
                  <c:y val="-3.2812891590856832E-2"/>
                </c:manualLayout>
              </c:layout>
              <c:tx>
                <c:rich>
                  <a:bodyPr/>
                  <a:lstStyle/>
                  <a:p>
                    <a:r>
                      <a:rPr lang="en-US" dirty="0"/>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B807-6E4A-9807-9F09A3538920}"/>
                </c:ext>
              </c:extLst>
            </c:dLbl>
            <c:dLbl>
              <c:idx val="8"/>
              <c:layout>
                <c:manualLayout>
                  <c:x val="-8.4278535915928519E-3"/>
                  <c:y val="-2.8711280141999803E-2"/>
                </c:manualLayout>
              </c:layout>
              <c:tx>
                <c:rich>
                  <a:bodyPr/>
                  <a:lstStyle/>
                  <a:p>
                    <a:r>
                      <a:rPr lang="en-US" dirty="0"/>
                      <a:t>10.6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B807-6E4A-9807-9F09A3538920}"/>
                </c:ext>
              </c:extLst>
            </c:dLbl>
            <c:dLbl>
              <c:idx val="9"/>
              <c:layout>
                <c:manualLayout>
                  <c:x val="-4.2139267957964259E-3"/>
                  <c:y val="-1.230483434657131E-2"/>
                </c:manualLayout>
              </c:layout>
              <c:tx>
                <c:rich>
                  <a:bodyPr/>
                  <a:lstStyle/>
                  <a:p>
                    <a:r>
                      <a:rPr lang="en-US" dirty="0"/>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B807-6E4A-9807-9F09A3538920}"/>
                </c:ext>
              </c:extLst>
            </c:dLbl>
            <c:dLbl>
              <c:idx val="10"/>
              <c:layout>
                <c:manualLayout>
                  <c:x val="-6.3208901936946385E-3"/>
                  <c:y val="-2.8711280141999727E-2"/>
                </c:manualLayout>
              </c:layout>
              <c:tx>
                <c:rich>
                  <a:bodyPr/>
                  <a:lstStyle/>
                  <a:p>
                    <a:r>
                      <a:rPr lang="en-US" dirty="0"/>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B807-6E4A-9807-9F09A3538920}"/>
                </c:ext>
              </c:extLst>
            </c:dLbl>
            <c:dLbl>
              <c:idx val="11"/>
              <c:tx>
                <c:rich>
                  <a:bodyPr/>
                  <a:lstStyle/>
                  <a:p>
                    <a:r>
                      <a:rPr lang="en-US"/>
                      <a:t>7.9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B18-4A4B-9DF7-A67D0C091A44}"/>
                </c:ext>
              </c:extLst>
            </c:dLbl>
            <c:dLbl>
              <c:idx val="12"/>
              <c:tx>
                <c:rich>
                  <a:bodyPr/>
                  <a:lstStyle/>
                  <a:p>
                    <a:r>
                      <a:rPr lang="en-US"/>
                      <a:t>12.5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18-4A4B-9DF7-A67D0C091A44}"/>
                </c:ext>
              </c:extLst>
            </c:dLbl>
            <c:dLbl>
              <c:idx val="13"/>
              <c:tx>
                <c:rich>
                  <a:bodyPr/>
                  <a:lstStyle/>
                  <a:p>
                    <a:r>
                      <a:rPr lang="en-US"/>
                      <a:t>10.8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B18-4A4B-9DF7-A67D0C091A44}"/>
                </c:ext>
              </c:extLst>
            </c:dLbl>
            <c:spPr>
              <a:noFill/>
              <a:ln>
                <a:noFill/>
              </a:ln>
              <a:effectLst/>
            </c:spPr>
            <c:txPr>
              <a:bodyPr wrap="square" lIns="38100" tIns="19050" rIns="38100" bIns="19050" anchor="ctr">
                <a:spAutoFit/>
              </a:bodyPr>
              <a:lstStyle/>
              <a:p>
                <a:pPr rtl="0">
                  <a:defRPr sz="800">
                    <a:latin typeface="Montserrat"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Arkusz1!$B$2:$B$15</c:f>
              <c:strCache>
                <c:ptCount val="14"/>
                <c:pt idx="0">
                  <c:v>Q1 2019/20</c:v>
                </c:pt>
                <c:pt idx="1">
                  <c:v>Q2 2019/20</c:v>
                </c:pt>
                <c:pt idx="2">
                  <c:v>Q3 2019/20</c:v>
                </c:pt>
                <c:pt idx="3">
                  <c:v>Q4 2019/20</c:v>
                </c:pt>
                <c:pt idx="4">
                  <c:v>Q1 2020/21</c:v>
                </c:pt>
                <c:pt idx="5">
                  <c:v>Q2 2020/21</c:v>
                </c:pt>
                <c:pt idx="6">
                  <c:v>Q3 2020/21</c:v>
                </c:pt>
                <c:pt idx="7">
                  <c:v>Q4 2020/21</c:v>
                </c:pt>
                <c:pt idx="8">
                  <c:v>Q1 2021/22</c:v>
                </c:pt>
                <c:pt idx="9">
                  <c:v>Q2 2021/22</c:v>
                </c:pt>
                <c:pt idx="10">
                  <c:v>Q3 2021/22</c:v>
                </c:pt>
                <c:pt idx="11">
                  <c:v>Q4 2021/22</c:v>
                </c:pt>
                <c:pt idx="12">
                  <c:v>Q1 2022/23</c:v>
                </c:pt>
                <c:pt idx="13">
                  <c:v>Q2 2022/23</c:v>
                </c:pt>
              </c:strCache>
            </c:strRef>
          </c:cat>
          <c:val>
            <c:numRef>
              <c:f>Arkusz1!$D$2:$D$15</c:f>
              <c:numCache>
                <c:formatCode>General</c:formatCode>
                <c:ptCount val="14"/>
                <c:pt idx="0">
                  <c:v>8.1</c:v>
                </c:pt>
                <c:pt idx="1">
                  <c:v>9.6999999999999993</c:v>
                </c:pt>
                <c:pt idx="2">
                  <c:v>9.5</c:v>
                </c:pt>
                <c:pt idx="3">
                  <c:v>6.5</c:v>
                </c:pt>
                <c:pt idx="4">
                  <c:v>11.6</c:v>
                </c:pt>
                <c:pt idx="5">
                  <c:v>12.4</c:v>
                </c:pt>
                <c:pt idx="6">
                  <c:v>11.3</c:v>
                </c:pt>
                <c:pt idx="7">
                  <c:v>3.6</c:v>
                </c:pt>
                <c:pt idx="8" formatCode="0.0">
                  <c:v>10.6</c:v>
                </c:pt>
                <c:pt idx="9" formatCode="0.0">
                  <c:v>9.5</c:v>
                </c:pt>
                <c:pt idx="10" formatCode="0.0">
                  <c:v>7.9</c:v>
                </c:pt>
                <c:pt idx="11" formatCode="0.0">
                  <c:v>7.9</c:v>
                </c:pt>
                <c:pt idx="12">
                  <c:v>12.5</c:v>
                </c:pt>
                <c:pt idx="13">
                  <c:v>10.8</c:v>
                </c:pt>
              </c:numCache>
            </c:numRef>
          </c:val>
          <c:smooth val="1"/>
          <c:extLst>
            <c:ext xmlns:c16="http://schemas.microsoft.com/office/drawing/2014/chart" uri="{C3380CC4-5D6E-409C-BE32-E72D297353CC}">
              <c16:uniqueId val="{00000002-B807-6E4A-9807-9F09A3538920}"/>
            </c:ext>
          </c:extLst>
        </c:ser>
        <c:ser>
          <c:idx val="3"/>
          <c:order val="3"/>
          <c:tx>
            <c:strRef>
              <c:f>Arkusz1!$F$1</c:f>
              <c:strCache>
                <c:ptCount val="1"/>
                <c:pt idx="0">
                  <c:v>Net margin</c:v>
                </c:pt>
              </c:strCache>
            </c:strRef>
          </c:tx>
          <c:spPr>
            <a:ln w="19050" cap="rnd">
              <a:solidFill>
                <a:srgbClr val="863533"/>
              </a:solidFill>
              <a:round/>
            </a:ln>
            <a:effectLst/>
          </c:spPr>
          <c:marker>
            <c:symbol val="circle"/>
            <c:size val="5"/>
            <c:spPr>
              <a:solidFill>
                <a:srgbClr val="863533"/>
              </a:solidFill>
              <a:ln w="9525">
                <a:solidFill>
                  <a:srgbClr val="863533"/>
                </a:solidFill>
              </a:ln>
              <a:effectLst/>
            </c:spPr>
          </c:marker>
          <c:dLbls>
            <c:dLbl>
              <c:idx val="0"/>
              <c:layout>
                <c:manualLayout>
                  <c:x val="-1.2641780387389277E-2"/>
                  <c:y val="4.1016114488571037E-2"/>
                </c:manualLayout>
              </c:layout>
              <c:tx>
                <c:rich>
                  <a:bodyPr/>
                  <a:lstStyle/>
                  <a:p>
                    <a:r>
                      <a:rPr lang="en-US" dirty="0"/>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807-6E4A-9807-9F09A3538920}"/>
                </c:ext>
              </c:extLst>
            </c:dLbl>
            <c:dLbl>
              <c:idx val="1"/>
              <c:layout>
                <c:manualLayout>
                  <c:x val="-2.5283560774778554E-2"/>
                  <c:y val="3.6914503039713935E-2"/>
                </c:manualLayout>
              </c:layout>
              <c:tx>
                <c:rich>
                  <a:bodyPr/>
                  <a:lstStyle/>
                  <a:p>
                    <a:r>
                      <a:rPr lang="en-US" dirty="0"/>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807-6E4A-9807-9F09A3538920}"/>
                </c:ext>
              </c:extLst>
            </c:dLbl>
            <c:dLbl>
              <c:idx val="2"/>
              <c:layout>
                <c:manualLayout>
                  <c:x val="-4.4246231355862468E-2"/>
                  <c:y val="4.5117725937428139E-2"/>
                </c:manualLayout>
              </c:layout>
              <c:tx>
                <c:rich>
                  <a:bodyPr/>
                  <a:lstStyle/>
                  <a:p>
                    <a:r>
                      <a:rPr lang="en-US" dirty="0"/>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807-6E4A-9807-9F09A3538920}"/>
                </c:ext>
              </c:extLst>
            </c:dLbl>
            <c:dLbl>
              <c:idx val="3"/>
              <c:layout>
                <c:manualLayout>
                  <c:x val="-2.9497487570575017E-2"/>
                  <c:y val="3.2812891590856832E-2"/>
                </c:manualLayout>
              </c:layout>
              <c:tx>
                <c:rich>
                  <a:bodyPr/>
                  <a:lstStyle/>
                  <a:p>
                    <a:r>
                      <a:rPr lang="en-US" dirty="0"/>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807-6E4A-9807-9F09A3538920}"/>
                </c:ext>
              </c:extLst>
            </c:dLbl>
            <c:dLbl>
              <c:idx val="4"/>
              <c:layout>
                <c:manualLayout>
                  <c:x val="-1.2641780387389277E-2"/>
                  <c:y val="2.4609668693142548E-2"/>
                </c:manualLayout>
              </c:layout>
              <c:tx>
                <c:rich>
                  <a:bodyPr/>
                  <a:lstStyle/>
                  <a:p>
                    <a:r>
                      <a:rPr lang="en-US" dirty="0"/>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B807-6E4A-9807-9F09A3538920}"/>
                </c:ext>
              </c:extLst>
            </c:dLbl>
            <c:dLbl>
              <c:idx val="5"/>
              <c:layout>
                <c:manualLayout>
                  <c:x val="-3.160445096847319E-2"/>
                  <c:y val="5.7422560283999453E-2"/>
                </c:manualLayout>
              </c:layout>
              <c:tx>
                <c:rich>
                  <a:bodyPr/>
                  <a:lstStyle/>
                  <a:p>
                    <a:r>
                      <a:rPr lang="en-US" dirty="0"/>
                      <a:t>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B807-6E4A-9807-9F09A3538920}"/>
                </c:ext>
              </c:extLst>
            </c:dLbl>
            <c:dLbl>
              <c:idx val="6"/>
              <c:layout>
                <c:manualLayout>
                  <c:x val="-4.003230456006604E-2"/>
                  <c:y val="5.332094883514242E-2"/>
                </c:manualLayout>
              </c:layout>
              <c:tx>
                <c:rich>
                  <a:bodyPr/>
                  <a:lstStyle/>
                  <a:p>
                    <a:r>
                      <a:rPr lang="en-US" dirty="0"/>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B807-6E4A-9807-9F09A3538920}"/>
                </c:ext>
              </c:extLst>
            </c:dLbl>
            <c:dLbl>
              <c:idx val="7"/>
              <c:layout>
                <c:manualLayout>
                  <c:x val="-5.8994975141150034E-2"/>
                  <c:y val="7.519534123271498E-17"/>
                </c:manualLayout>
              </c:layout>
              <c:tx>
                <c:rich>
                  <a:bodyPr/>
                  <a:lstStyle/>
                  <a:p>
                    <a:r>
                      <a:rPr lang="en-US" dirty="0"/>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807-6E4A-9807-9F09A3538920}"/>
                </c:ext>
              </c:extLst>
            </c:dLbl>
            <c:dLbl>
              <c:idx val="8"/>
              <c:layout>
                <c:manualLayout>
                  <c:x val="-1.8962670581083991E-2"/>
                  <c:y val="2.871128014199965E-2"/>
                </c:manualLayout>
              </c:layout>
              <c:tx>
                <c:rich>
                  <a:bodyPr/>
                  <a:lstStyle/>
                  <a:p>
                    <a:r>
                      <a:rPr lang="en-US" dirty="0"/>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B807-6E4A-9807-9F09A3538920}"/>
                </c:ext>
              </c:extLst>
            </c:dLbl>
            <c:dLbl>
              <c:idx val="9"/>
              <c:layout>
                <c:manualLayout>
                  <c:x val="-2.7390524172676765E-2"/>
                  <c:y val="3.6914503039714011E-2"/>
                </c:manualLayout>
              </c:layout>
              <c:tx>
                <c:rich>
                  <a:bodyPr/>
                  <a:lstStyle/>
                  <a:p>
                    <a:r>
                      <a:rPr lang="en-US" dirty="0"/>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B807-6E4A-9807-9F09A3538920}"/>
                </c:ext>
              </c:extLst>
            </c:dLbl>
            <c:dLbl>
              <c:idx val="10"/>
              <c:layout>
                <c:manualLayout>
                  <c:x val="-2.5283560774778554E-2"/>
                  <c:y val="3.6914503039713858E-2"/>
                </c:manualLayout>
              </c:layout>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B807-6E4A-9807-9F09A3538920}"/>
                </c:ext>
              </c:extLst>
            </c:dLbl>
            <c:dLbl>
              <c:idx val="11"/>
              <c:tx>
                <c:rich>
                  <a:bodyPr/>
                  <a:lstStyle/>
                  <a:p>
                    <a:r>
                      <a:rPr lang="en-US"/>
                      <a:t>5.4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B18-4A4B-9DF7-A67D0C091A44}"/>
                </c:ext>
              </c:extLst>
            </c:dLbl>
            <c:dLbl>
              <c:idx val="12"/>
              <c:layout>
                <c:manualLayout>
                  <c:x val="-1.8245099203536772E-2"/>
                  <c:y val="4.2228588837770316E-2"/>
                </c:manualLayout>
              </c:layout>
              <c:tx>
                <c:rich>
                  <a:bodyPr/>
                  <a:lstStyle/>
                  <a:p>
                    <a:r>
                      <a:rPr lang="en-US" dirty="0"/>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0D2-2F49-9526-A906C1F6B807}"/>
                </c:ext>
              </c:extLst>
            </c:dLbl>
            <c:dLbl>
              <c:idx val="13"/>
              <c:tx>
                <c:rich>
                  <a:bodyPr/>
                  <a:lstStyle/>
                  <a:p>
                    <a:r>
                      <a:rPr lang="en-US"/>
                      <a:t>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B18-4A4B-9DF7-A67D0C091A44}"/>
                </c:ext>
              </c:extLst>
            </c:dLbl>
            <c:spPr>
              <a:noFill/>
              <a:ln>
                <a:noFill/>
              </a:ln>
              <a:effectLst/>
            </c:spPr>
            <c:txPr>
              <a:bodyPr wrap="square" lIns="38100" tIns="19050" rIns="38100" bIns="19050" anchor="ctr">
                <a:spAutoFit/>
              </a:bodyPr>
              <a:lstStyle/>
              <a:p>
                <a:pPr rtl="0">
                  <a:defRPr sz="800">
                    <a:latin typeface="Montserrat"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Arkusz1!$B$2:$B$15</c:f>
              <c:strCache>
                <c:ptCount val="14"/>
                <c:pt idx="0">
                  <c:v>Q1 2019/20</c:v>
                </c:pt>
                <c:pt idx="1">
                  <c:v>Q2 2019/20</c:v>
                </c:pt>
                <c:pt idx="2">
                  <c:v>Q3 2019/20</c:v>
                </c:pt>
                <c:pt idx="3">
                  <c:v>Q4 2019/20</c:v>
                </c:pt>
                <c:pt idx="4">
                  <c:v>Q1 2020/21</c:v>
                </c:pt>
                <c:pt idx="5">
                  <c:v>Q2 2020/21</c:v>
                </c:pt>
                <c:pt idx="6">
                  <c:v>Q3 2020/21</c:v>
                </c:pt>
                <c:pt idx="7">
                  <c:v>Q4 2020/21</c:v>
                </c:pt>
                <c:pt idx="8">
                  <c:v>Q1 2021/22</c:v>
                </c:pt>
                <c:pt idx="9">
                  <c:v>Q2 2021/22</c:v>
                </c:pt>
                <c:pt idx="10">
                  <c:v>Q3 2021/22</c:v>
                </c:pt>
                <c:pt idx="11">
                  <c:v>Q4 2021/22</c:v>
                </c:pt>
                <c:pt idx="12">
                  <c:v>Q1 2022/23</c:v>
                </c:pt>
                <c:pt idx="13">
                  <c:v>Q2 2022/23</c:v>
                </c:pt>
              </c:strCache>
            </c:strRef>
          </c:cat>
          <c:val>
            <c:numRef>
              <c:f>Arkusz1!$F$2:$F$15</c:f>
              <c:numCache>
                <c:formatCode>General</c:formatCode>
                <c:ptCount val="14"/>
                <c:pt idx="0">
                  <c:v>5.8</c:v>
                </c:pt>
                <c:pt idx="1">
                  <c:v>6.8</c:v>
                </c:pt>
                <c:pt idx="2">
                  <c:v>6.7</c:v>
                </c:pt>
                <c:pt idx="3">
                  <c:v>4.2</c:v>
                </c:pt>
                <c:pt idx="4">
                  <c:v>9.1999999999999993</c:v>
                </c:pt>
                <c:pt idx="5">
                  <c:v>9.3000000000000007</c:v>
                </c:pt>
                <c:pt idx="6">
                  <c:v>9.1</c:v>
                </c:pt>
                <c:pt idx="7">
                  <c:v>2.7</c:v>
                </c:pt>
                <c:pt idx="8" formatCode="0.0">
                  <c:v>8</c:v>
                </c:pt>
                <c:pt idx="9">
                  <c:v>7.5</c:v>
                </c:pt>
                <c:pt idx="10">
                  <c:v>5.7</c:v>
                </c:pt>
                <c:pt idx="11">
                  <c:v>5.4</c:v>
                </c:pt>
                <c:pt idx="12">
                  <c:v>8.1999999999999993</c:v>
                </c:pt>
                <c:pt idx="13">
                  <c:v>7.3</c:v>
                </c:pt>
              </c:numCache>
            </c:numRef>
          </c:val>
          <c:smooth val="1"/>
          <c:extLst>
            <c:ext xmlns:c16="http://schemas.microsoft.com/office/drawing/2014/chart" uri="{C3380CC4-5D6E-409C-BE32-E72D297353CC}">
              <c16:uniqueId val="{00000003-B807-6E4A-9807-9F09A3538920}"/>
            </c:ext>
          </c:extLst>
        </c:ser>
        <c:dLbls>
          <c:showLegendKey val="0"/>
          <c:showVal val="0"/>
          <c:showCatName val="0"/>
          <c:showSerName val="0"/>
          <c:showPercent val="0"/>
          <c:showBubbleSize val="0"/>
        </c:dLbls>
        <c:marker val="1"/>
        <c:smooth val="0"/>
        <c:axId val="123714176"/>
        <c:axId val="123720064"/>
      </c:lineChart>
      <c:catAx>
        <c:axId val="123714176"/>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123720064"/>
        <c:crosses val="autoZero"/>
        <c:auto val="1"/>
        <c:lblAlgn val="ctr"/>
        <c:lblOffset val="100"/>
        <c:noMultiLvlLbl val="0"/>
      </c:catAx>
      <c:valAx>
        <c:axId val="123720064"/>
        <c:scaling>
          <c:orientation val="minMax"/>
        </c:scaling>
        <c:delete val="1"/>
        <c:axPos val="l"/>
        <c:numFmt formatCode="General" sourceLinked="1"/>
        <c:majorTickMark val="none"/>
        <c:minorTickMark val="none"/>
        <c:tickLblPos val="none"/>
        <c:crossAx val="123714176"/>
        <c:crosses val="autoZero"/>
        <c:crossBetween val="between"/>
      </c:valAx>
      <c:spPr>
        <a:noFill/>
        <a:ln>
          <a:noFill/>
        </a:ln>
        <a:effectLst/>
      </c:spPr>
    </c:plotArea>
    <c:legend>
      <c:legendPos val="b"/>
      <c:layout>
        <c:manualLayout>
          <c:xMode val="edge"/>
          <c:yMode val="edge"/>
          <c:x val="0.3295778508044287"/>
          <c:y val="0.92755585296724141"/>
          <c:w val="0.66110256896904129"/>
          <c:h val="6.4240924135044425E-2"/>
        </c:manualLayout>
      </c:layout>
      <c:overlay val="0"/>
      <c:spPr>
        <a:noFill/>
        <a:ln>
          <a:noFill/>
        </a:ln>
        <a:effectLst/>
      </c:spPr>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2989305523409E-3"/>
          <c:y val="0.18069605943327591"/>
          <c:w val="0.77796242804297466"/>
          <c:h val="0.61441566994114849"/>
        </c:manualLayout>
      </c:layout>
      <c:lineChart>
        <c:grouping val="standard"/>
        <c:varyColors val="0"/>
        <c:ser>
          <c:idx val="0"/>
          <c:order val="0"/>
          <c:tx>
            <c:strRef>
              <c:f>Arkusz1!$C$1</c:f>
              <c:strCache>
                <c:ptCount val="1"/>
                <c:pt idx="0">
                  <c:v>Gross margin</c:v>
                </c:pt>
              </c:strCache>
            </c:strRef>
          </c:tx>
          <c:spPr>
            <a:ln w="19050" cap="rnd">
              <a:solidFill>
                <a:srgbClr val="C00000"/>
              </a:solidFill>
              <a:round/>
            </a:ln>
            <a:effectLst/>
          </c:spPr>
          <c:marker>
            <c:symbol val="circle"/>
            <c:size val="5"/>
            <c:spPr>
              <a:solidFill>
                <a:srgbClr val="C00000"/>
              </a:solidFill>
              <a:ln w="9525">
                <a:noFill/>
              </a:ln>
              <a:effectLst/>
            </c:spPr>
          </c:marker>
          <c:dLbls>
            <c:dLbl>
              <c:idx val="0"/>
              <c:layout>
                <c:manualLayout>
                  <c:x val="-7.8845957703445171E-2"/>
                  <c:y val="-5.7750898094675096E-2"/>
                </c:manualLayout>
              </c:layout>
              <c:tx>
                <c:rich>
                  <a:bodyPr/>
                  <a:lstStyle/>
                  <a:p>
                    <a:r>
                      <a:rPr lang="en-US" dirty="0"/>
                      <a:t>24.6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A3A-E641-BD83-00F671C4D0DF}"/>
                </c:ext>
              </c:extLst>
            </c:dLbl>
            <c:dLbl>
              <c:idx val="1"/>
              <c:tx>
                <c:rich>
                  <a:bodyPr/>
                  <a:lstStyle/>
                  <a:p>
                    <a:r>
                      <a:rPr lang="en-US"/>
                      <a:t>25.9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E31-4D3C-BFEA-4964C1558C3D}"/>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Arkusz1!$B$2:$B$3</c:f>
              <c:strCache>
                <c:ptCount val="2"/>
                <c:pt idx="0">
                  <c:v>H1 2021/22</c:v>
                </c:pt>
                <c:pt idx="1">
                  <c:v>H1 2022/23</c:v>
                </c:pt>
              </c:strCache>
            </c:strRef>
          </c:cat>
          <c:val>
            <c:numRef>
              <c:f>Arkusz1!$C$2:$C$3</c:f>
              <c:numCache>
                <c:formatCode>0.0</c:formatCode>
                <c:ptCount val="2"/>
                <c:pt idx="0">
                  <c:v>24.6</c:v>
                </c:pt>
                <c:pt idx="1">
                  <c:v>25.9</c:v>
                </c:pt>
              </c:numCache>
            </c:numRef>
          </c:val>
          <c:smooth val="1"/>
          <c:extLst>
            <c:ext xmlns:c16="http://schemas.microsoft.com/office/drawing/2014/chart" uri="{C3380CC4-5D6E-409C-BE32-E72D297353CC}">
              <c16:uniqueId val="{00000001-6A3A-E641-BD83-00F671C4D0DF}"/>
            </c:ext>
          </c:extLst>
        </c:ser>
        <c:ser>
          <c:idx val="1"/>
          <c:order val="1"/>
          <c:tx>
            <c:strRef>
              <c:f>Arkusz1!$D$1</c:f>
              <c:strCache>
                <c:ptCount val="1"/>
                <c:pt idx="0">
                  <c:v>EBITDA margin</c:v>
                </c:pt>
              </c:strCache>
            </c:strRef>
          </c:tx>
          <c:spPr>
            <a:ln w="25400" cap="rnd">
              <a:solidFill>
                <a:schemeClr val="bg1">
                  <a:lumMod val="50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Pt>
            <c:idx val="1"/>
            <c:marker>
              <c:symbol val="circle"/>
              <c:size val="5"/>
              <c:spPr>
                <a:solidFill>
                  <a:schemeClr val="tx1">
                    <a:lumMod val="95000"/>
                    <a:lumOff val="5000"/>
                  </a:schemeClr>
                </a:solidFill>
                <a:ln w="9525">
                  <a:solidFill>
                    <a:schemeClr val="tx1">
                      <a:lumMod val="95000"/>
                      <a:lumOff val="5000"/>
                    </a:schemeClr>
                  </a:solidFill>
                </a:ln>
                <a:effectLst/>
              </c:spPr>
            </c:marker>
            <c:bubble3D val="0"/>
            <c:spPr>
              <a:ln w="19050" cap="rnd">
                <a:solidFill>
                  <a:schemeClr val="tx1">
                    <a:lumMod val="95000"/>
                    <a:lumOff val="5000"/>
                  </a:schemeClr>
                </a:solidFill>
                <a:round/>
              </a:ln>
              <a:effectLst/>
            </c:spPr>
            <c:extLst>
              <c:ext xmlns:c16="http://schemas.microsoft.com/office/drawing/2014/chart" uri="{C3380CC4-5D6E-409C-BE32-E72D297353CC}">
                <c16:uniqueId val="{00000003-6A3A-E641-BD83-00F671C4D0DF}"/>
              </c:ext>
            </c:extLst>
          </c:dPt>
          <c:dLbls>
            <c:dLbl>
              <c:idx val="0"/>
              <c:layout>
                <c:manualLayout>
                  <c:x val="-0.1163916518479429"/>
                  <c:y val="-4.4423767765134686E-3"/>
                </c:manualLayout>
              </c:layout>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A3A-E641-BD83-00F671C4D0DF}"/>
                </c:ext>
              </c:extLst>
            </c:dLbl>
            <c:dLbl>
              <c:idx val="1"/>
              <c:layout>
                <c:manualLayout>
                  <c:x val="1.4299268297809009E-2"/>
                  <c:y val="6.2555166761238254E-3"/>
                </c:manualLayout>
              </c:layout>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A3A-E641-BD83-00F671C4D0DF}"/>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Arkusz1!$B$2:$B$3</c:f>
              <c:strCache>
                <c:ptCount val="2"/>
                <c:pt idx="0">
                  <c:v>H1 2021/22</c:v>
                </c:pt>
                <c:pt idx="1">
                  <c:v>H1 2022/23</c:v>
                </c:pt>
              </c:strCache>
            </c:strRef>
          </c:cat>
          <c:val>
            <c:numRef>
              <c:f>Arkusz1!$E$2:$E$3</c:f>
              <c:numCache>
                <c:formatCode>0.0</c:formatCode>
                <c:ptCount val="2"/>
                <c:pt idx="0">
                  <c:v>10</c:v>
                </c:pt>
                <c:pt idx="1">
                  <c:v>11.6</c:v>
                </c:pt>
              </c:numCache>
            </c:numRef>
          </c:val>
          <c:smooth val="0"/>
          <c:extLst>
            <c:ext xmlns:c16="http://schemas.microsoft.com/office/drawing/2014/chart" uri="{C3380CC4-5D6E-409C-BE32-E72D297353CC}">
              <c16:uniqueId val="{00000005-6A3A-E641-BD83-00F671C4D0DF}"/>
            </c:ext>
          </c:extLst>
        </c:ser>
        <c:ser>
          <c:idx val="2"/>
          <c:order val="2"/>
          <c:tx>
            <c:strRef>
              <c:f>Arkusz1!$E$1</c:f>
              <c:strCache>
                <c:ptCount val="1"/>
                <c:pt idx="0">
                  <c:v>EBIT margin</c:v>
                </c:pt>
              </c:strCache>
            </c:strRef>
          </c:tx>
          <c:spPr>
            <a:ln w="19050" cap="rnd">
              <a:solidFill>
                <a:srgbClr val="929292"/>
              </a:solidFill>
              <a:round/>
            </a:ln>
            <a:effectLst/>
          </c:spPr>
          <c:marker>
            <c:symbol val="circle"/>
            <c:size val="5"/>
            <c:spPr>
              <a:solidFill>
                <a:srgbClr val="929292"/>
              </a:solidFill>
              <a:ln w="9525">
                <a:solidFill>
                  <a:srgbClr val="929292"/>
                </a:solidFill>
              </a:ln>
              <a:effectLst/>
            </c:spPr>
          </c:marker>
          <c:dLbls>
            <c:dLbl>
              <c:idx val="0"/>
              <c:layout>
                <c:manualLayout>
                  <c:x val="-7.5091388288995392E-2"/>
                  <c:y val="-7.9962781977242436E-2"/>
                </c:manualLayout>
              </c:layout>
              <c:tx>
                <c:rich>
                  <a:bodyPr/>
                  <a:lstStyle/>
                  <a:p>
                    <a:r>
                      <a:rPr lang="en-US" dirty="0"/>
                      <a:t>13.0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A3A-E641-BD83-00F671C4D0DF}"/>
                </c:ext>
              </c:extLst>
            </c:dLbl>
            <c:dLbl>
              <c:idx val="1"/>
              <c:tx>
                <c:rich>
                  <a:bodyPr/>
                  <a:lstStyle/>
                  <a:p>
                    <a:r>
                      <a:rPr lang="en-US"/>
                      <a:t>14.5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E31-4D3C-BFEA-4964C1558C3D}"/>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Arkusz1!$B$2:$B$3</c:f>
              <c:strCache>
                <c:ptCount val="2"/>
                <c:pt idx="0">
                  <c:v>H1 2021/22</c:v>
                </c:pt>
                <c:pt idx="1">
                  <c:v>H1 2022/23</c:v>
                </c:pt>
              </c:strCache>
            </c:strRef>
          </c:cat>
          <c:val>
            <c:numRef>
              <c:f>Arkusz1!$D$2:$D$3</c:f>
              <c:numCache>
                <c:formatCode>0.0</c:formatCode>
                <c:ptCount val="2"/>
                <c:pt idx="0">
                  <c:v>13</c:v>
                </c:pt>
                <c:pt idx="1">
                  <c:v>14.5</c:v>
                </c:pt>
              </c:numCache>
            </c:numRef>
          </c:val>
          <c:smooth val="1"/>
          <c:extLst>
            <c:ext xmlns:c16="http://schemas.microsoft.com/office/drawing/2014/chart" uri="{C3380CC4-5D6E-409C-BE32-E72D297353CC}">
              <c16:uniqueId val="{00000007-6A3A-E641-BD83-00F671C4D0DF}"/>
            </c:ext>
          </c:extLst>
        </c:ser>
        <c:ser>
          <c:idx val="3"/>
          <c:order val="3"/>
          <c:tx>
            <c:strRef>
              <c:f>Arkusz1!$F$1</c:f>
              <c:strCache>
                <c:ptCount val="1"/>
                <c:pt idx="0">
                  <c:v>Net margin</c:v>
                </c:pt>
              </c:strCache>
            </c:strRef>
          </c:tx>
          <c:spPr>
            <a:ln w="19050" cap="rnd">
              <a:solidFill>
                <a:srgbClr val="863533"/>
              </a:solidFill>
              <a:round/>
            </a:ln>
            <a:effectLst/>
          </c:spPr>
          <c:marker>
            <c:symbol val="circle"/>
            <c:size val="5"/>
            <c:spPr>
              <a:solidFill>
                <a:srgbClr val="863533"/>
              </a:solidFill>
              <a:ln w="9525">
                <a:solidFill>
                  <a:srgbClr val="863533"/>
                </a:solidFill>
              </a:ln>
              <a:effectLst/>
            </c:spPr>
          </c:marker>
          <c:dLbls>
            <c:dLbl>
              <c:idx val="0"/>
              <c:layout>
                <c:manualLayout>
                  <c:x val="-0.11263708243349313"/>
                  <c:y val="2.6654260659080813E-2"/>
                </c:manualLayout>
              </c:layout>
              <c:tx>
                <c:rich>
                  <a:bodyPr/>
                  <a:lstStyle/>
                  <a:p>
                    <a:r>
                      <a:rPr lang="en-US" dirty="0"/>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A3A-E641-BD83-00F671C4D0DF}"/>
                </c:ext>
              </c:extLst>
            </c:dLbl>
            <c:dLbl>
              <c:idx val="1"/>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E31-4D3C-BFEA-4964C1558C3D}"/>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Arkusz1!$B$2:$B$3</c:f>
              <c:strCache>
                <c:ptCount val="2"/>
                <c:pt idx="0">
                  <c:v>H1 2021/22</c:v>
                </c:pt>
                <c:pt idx="1">
                  <c:v>H1 2022/23</c:v>
                </c:pt>
              </c:strCache>
            </c:strRef>
          </c:cat>
          <c:val>
            <c:numRef>
              <c:f>Arkusz1!$F$2:$F$3</c:f>
              <c:numCache>
                <c:formatCode>0.0</c:formatCode>
                <c:ptCount val="2"/>
                <c:pt idx="0">
                  <c:v>7.7</c:v>
                </c:pt>
                <c:pt idx="1">
                  <c:v>7.7</c:v>
                </c:pt>
              </c:numCache>
            </c:numRef>
          </c:val>
          <c:smooth val="0"/>
          <c:extLst>
            <c:ext xmlns:c16="http://schemas.microsoft.com/office/drawing/2014/chart" uri="{C3380CC4-5D6E-409C-BE32-E72D297353CC}">
              <c16:uniqueId val="{00000009-6A3A-E641-BD83-00F671C4D0DF}"/>
            </c:ext>
          </c:extLst>
        </c:ser>
        <c:dLbls>
          <c:showLegendKey val="0"/>
          <c:showVal val="0"/>
          <c:showCatName val="0"/>
          <c:showSerName val="0"/>
          <c:showPercent val="0"/>
          <c:showBubbleSize val="0"/>
        </c:dLbls>
        <c:marker val="1"/>
        <c:smooth val="0"/>
        <c:axId val="123661312"/>
        <c:axId val="123757312"/>
      </c:lineChart>
      <c:catAx>
        <c:axId val="123661312"/>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123757312"/>
        <c:crosses val="autoZero"/>
        <c:auto val="1"/>
        <c:lblAlgn val="ctr"/>
        <c:lblOffset val="100"/>
        <c:noMultiLvlLbl val="0"/>
      </c:catAx>
      <c:valAx>
        <c:axId val="123757312"/>
        <c:scaling>
          <c:orientation val="minMax"/>
        </c:scaling>
        <c:delete val="1"/>
        <c:axPos val="l"/>
        <c:majorGridlines>
          <c:spPr>
            <a:ln w="9525" cap="flat" cmpd="sng" algn="ctr">
              <a:noFill/>
              <a:round/>
            </a:ln>
            <a:effectLst/>
          </c:spPr>
        </c:majorGridlines>
        <c:numFmt formatCode="0.0" sourceLinked="1"/>
        <c:majorTickMark val="none"/>
        <c:minorTickMark val="none"/>
        <c:tickLblPos val="none"/>
        <c:crossAx val="12366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85557027479082E-2"/>
          <c:y val="5.0308140602377385E-2"/>
          <c:w val="0.67960355940204964"/>
          <c:h val="0.89048359223124007"/>
        </c:manualLayout>
      </c:layout>
      <c:barChart>
        <c:barDir val="col"/>
        <c:grouping val="clustered"/>
        <c:varyColors val="0"/>
        <c:ser>
          <c:idx val="0"/>
          <c:order val="0"/>
          <c:tx>
            <c:strRef>
              <c:f>Arkusz1!$B$1</c:f>
              <c:strCache>
                <c:ptCount val="1"/>
                <c:pt idx="0">
                  <c:v>Cash flow from operating activities</c:v>
                </c:pt>
              </c:strCache>
            </c:strRef>
          </c:tx>
          <c:spPr>
            <a:gradFill>
              <a:gsLst>
                <a:gs pos="0">
                  <a:srgbClr val="8E0003"/>
                </a:gs>
                <a:gs pos="50000">
                  <a:srgbClr val="C00000"/>
                </a:gs>
                <a:gs pos="99000">
                  <a:srgbClr val="EB2D47"/>
                </a:gs>
              </a:gsLst>
              <a:lin ang="5400000" scaled="1"/>
            </a:gradFill>
            <a:ln>
              <a:noFill/>
            </a:ln>
            <a:effectLst/>
          </c:spPr>
          <c:invertIfNegative val="0"/>
          <c:dLbls>
            <c:dLbl>
              <c:idx val="0"/>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FD3-413F-B58F-3E3377EE6F81}"/>
                </c:ext>
              </c:extLst>
            </c:dLbl>
            <c:dLbl>
              <c:idx val="1"/>
              <c:tx>
                <c:rich>
                  <a:bodyPr/>
                  <a:lstStyle/>
                  <a:p>
                    <a:r>
                      <a:rPr lang="en-US"/>
                      <a:t>31.2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FD3-413F-B58F-3E3377EE6F81}"/>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Arkusz1!$B$2:$B$3</c:f>
              <c:numCache>
                <c:formatCode>General</c:formatCode>
                <c:ptCount val="2"/>
                <c:pt idx="0">
                  <c:v>2.7</c:v>
                </c:pt>
                <c:pt idx="1">
                  <c:v>31.2</c:v>
                </c:pt>
              </c:numCache>
            </c:numRef>
          </c:val>
          <c:extLst>
            <c:ext xmlns:c16="http://schemas.microsoft.com/office/drawing/2014/chart" uri="{C3380CC4-5D6E-409C-BE32-E72D297353CC}">
              <c16:uniqueId val="{00000000-8C06-B74B-9E08-F29E54B5F8D9}"/>
            </c:ext>
          </c:extLst>
        </c:ser>
        <c:ser>
          <c:idx val="1"/>
          <c:order val="1"/>
          <c:tx>
            <c:strRef>
              <c:f>Arkusz1!$C$1</c:f>
              <c:strCache>
                <c:ptCount val="1"/>
                <c:pt idx="0">
                  <c:v>Cash flow from investing activities</c:v>
                </c:pt>
              </c:strCache>
            </c:strRef>
          </c:tx>
          <c:spPr>
            <a:solidFill>
              <a:schemeClr val="bg1">
                <a:lumMod val="50000"/>
              </a:schemeClr>
            </a:solidFill>
            <a:ln>
              <a:noFill/>
            </a:ln>
            <a:effectLst/>
          </c:spPr>
          <c:invertIfNegative val="0"/>
          <c:dLbls>
            <c:dLbl>
              <c:idx val="0"/>
              <c:tx>
                <c:rich>
                  <a:bodyPr/>
                  <a:lstStyle/>
                  <a:p>
                    <a:r>
                      <a:rPr lang="en-US"/>
                      <a:t>-7.5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FD3-413F-B58F-3E3377EE6F81}"/>
                </c:ext>
              </c:extLst>
            </c:dLbl>
            <c:dLbl>
              <c:idx val="1"/>
              <c:tx>
                <c:rich>
                  <a:bodyPr/>
                  <a:lstStyle/>
                  <a:p>
                    <a:r>
                      <a:rPr lang="en-US"/>
                      <a:t>-7.8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FD3-413F-B58F-3E3377EE6F81}"/>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Arkusz1!$C$2:$C$3</c:f>
              <c:numCache>
                <c:formatCode>General</c:formatCode>
                <c:ptCount val="2"/>
                <c:pt idx="0" formatCode="0.0">
                  <c:v>-7.5</c:v>
                </c:pt>
                <c:pt idx="1">
                  <c:v>-7.8</c:v>
                </c:pt>
              </c:numCache>
            </c:numRef>
          </c:val>
          <c:extLst>
            <c:ext xmlns:c16="http://schemas.microsoft.com/office/drawing/2014/chart" uri="{C3380CC4-5D6E-409C-BE32-E72D297353CC}">
              <c16:uniqueId val="{00000001-8C06-B74B-9E08-F29E54B5F8D9}"/>
            </c:ext>
          </c:extLst>
        </c:ser>
        <c:ser>
          <c:idx val="2"/>
          <c:order val="2"/>
          <c:tx>
            <c:strRef>
              <c:f>Arkusz1!$D$1</c:f>
              <c:strCache>
                <c:ptCount val="1"/>
                <c:pt idx="0">
                  <c:v>Cash flow from financing activities</c:v>
                </c:pt>
              </c:strCache>
            </c:strRef>
          </c:tx>
          <c:spPr>
            <a:gradFill>
              <a:gsLst>
                <a:gs pos="0">
                  <a:schemeClr val="bg1">
                    <a:lumMod val="65000"/>
                  </a:schemeClr>
                </a:gs>
                <a:gs pos="100000">
                  <a:srgbClr val="EBEBEB"/>
                </a:gs>
                <a:gs pos="100000">
                  <a:srgbClr val="D4DEFF"/>
                </a:gs>
                <a:gs pos="100000">
                  <a:srgbClr val="96AB94"/>
                </a:gs>
              </a:gsLst>
              <a:lin ang="5400000" scaled="1"/>
            </a:gradFill>
            <a:ln>
              <a:noFill/>
            </a:ln>
            <a:effectLst/>
          </c:spPr>
          <c:invertIfNegative val="0"/>
          <c:dLbls>
            <c:dLbl>
              <c:idx val="0"/>
              <c:layout>
                <c:manualLayout>
                  <c:x val="-6.2761506276150627E-3"/>
                  <c:y val="-7.5199977780244934E-3"/>
                </c:manualLayout>
              </c:layout>
              <c:tx>
                <c:rich>
                  <a:bodyPr/>
                  <a:lstStyle/>
                  <a:p>
                    <a:r>
                      <a:rPr lang="en-US" b="0" i="0" u="none" baseline="0"/>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06-B74B-9E08-F29E54B5F8D9}"/>
                </c:ext>
              </c:extLst>
            </c:dLbl>
            <c:dLbl>
              <c:idx val="1"/>
              <c:tx>
                <c:rich>
                  <a:bodyPr/>
                  <a:lstStyle/>
                  <a:p>
                    <a:r>
                      <a:rPr lang="en-US"/>
                      <a:t>-5.2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FD3-413F-B58F-3E3377EE6F81}"/>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H1 2021/2022</c:v>
                </c:pt>
                <c:pt idx="1">
                  <c:v>H1 2022/2023</c:v>
                </c:pt>
              </c:strCache>
            </c:strRef>
          </c:cat>
          <c:val>
            <c:numRef>
              <c:f>Arkusz1!$D$2:$D$3</c:f>
              <c:numCache>
                <c:formatCode>General</c:formatCode>
                <c:ptCount val="2"/>
                <c:pt idx="0">
                  <c:v>7.1</c:v>
                </c:pt>
                <c:pt idx="1">
                  <c:v>-5.2</c:v>
                </c:pt>
              </c:numCache>
            </c:numRef>
          </c:val>
          <c:extLst>
            <c:ext xmlns:c16="http://schemas.microsoft.com/office/drawing/2014/chart" uri="{C3380CC4-5D6E-409C-BE32-E72D297353CC}">
              <c16:uniqueId val="{00000003-8C06-B74B-9E08-F29E54B5F8D9}"/>
            </c:ext>
          </c:extLst>
        </c:ser>
        <c:ser>
          <c:idx val="3"/>
          <c:order val="3"/>
          <c:tx>
            <c:strRef>
              <c:f>Arkusz1!$E$1</c:f>
              <c:strCache>
                <c:ptCount val="1"/>
                <c:pt idx="0">
                  <c:v>Total cash flow</c:v>
                </c:pt>
              </c:strCache>
            </c:strRef>
          </c:tx>
          <c:spPr>
            <a:solidFill>
              <a:srgbClr val="B94D4A"/>
            </a:solidFill>
            <a:ln>
              <a:noFill/>
            </a:ln>
            <a:effectLst/>
          </c:spPr>
          <c:invertIfNegative val="0"/>
          <c:dLbls>
            <c:dLbl>
              <c:idx val="0"/>
              <c:layout>
                <c:manualLayout>
                  <c:x val="6.699400535530033E-3"/>
                  <c:y val="-4.6412971658120706E-3"/>
                </c:manualLayout>
              </c:layout>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FD3-413F-B58F-3E3377EE6F81}"/>
                </c:ext>
              </c:extLst>
            </c:dLbl>
            <c:dLbl>
              <c:idx val="1"/>
              <c:tx>
                <c:rich>
                  <a:bodyPr/>
                  <a:lstStyle/>
                  <a:p>
                    <a:r>
                      <a:rPr lang="en-US"/>
                      <a:t>18.1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FD3-413F-B58F-3E3377EE6F81}"/>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Arkusz1!$E$2:$E$3</c:f>
              <c:numCache>
                <c:formatCode>General</c:formatCode>
                <c:ptCount val="2"/>
                <c:pt idx="0">
                  <c:v>2.2999999999999998</c:v>
                </c:pt>
                <c:pt idx="1">
                  <c:v>18.100000000000001</c:v>
                </c:pt>
              </c:numCache>
            </c:numRef>
          </c:val>
          <c:extLst>
            <c:ext xmlns:c16="http://schemas.microsoft.com/office/drawing/2014/chart" uri="{C3380CC4-5D6E-409C-BE32-E72D297353CC}">
              <c16:uniqueId val="{00000004-8C06-B74B-9E08-F29E54B5F8D9}"/>
            </c:ext>
          </c:extLst>
        </c:ser>
        <c:dLbls>
          <c:showLegendKey val="0"/>
          <c:showVal val="0"/>
          <c:showCatName val="0"/>
          <c:showSerName val="0"/>
          <c:showPercent val="0"/>
          <c:showBubbleSize val="0"/>
        </c:dLbls>
        <c:gapWidth val="219"/>
        <c:overlap val="-27"/>
        <c:axId val="123958400"/>
        <c:axId val="123871616"/>
      </c:barChart>
      <c:catAx>
        <c:axId val="123958400"/>
        <c:scaling>
          <c:orientation val="minMax"/>
        </c:scaling>
        <c:delete val="1"/>
        <c:axPos val="b"/>
        <c:numFmt formatCode="General" sourceLinked="1"/>
        <c:majorTickMark val="none"/>
        <c:minorTickMark val="none"/>
        <c:tickLblPos val="none"/>
        <c:crossAx val="123871616"/>
        <c:crosses val="autoZero"/>
        <c:auto val="1"/>
        <c:lblAlgn val="ctr"/>
        <c:lblOffset val="100"/>
        <c:noMultiLvlLbl val="0"/>
      </c:catAx>
      <c:valAx>
        <c:axId val="123871616"/>
        <c:scaling>
          <c:orientation val="minMax"/>
          <c:max val="50"/>
          <c:min val="-40"/>
        </c:scaling>
        <c:delete val="1"/>
        <c:axPos val="l"/>
        <c:majorGridlines>
          <c:spPr>
            <a:ln w="9525" cap="flat" cmpd="sng" algn="ctr">
              <a:noFill/>
              <a:round/>
            </a:ln>
            <a:effectLst/>
          </c:spPr>
        </c:majorGridlines>
        <c:numFmt formatCode="General" sourceLinked="1"/>
        <c:majorTickMark val="none"/>
        <c:minorTickMark val="none"/>
        <c:tickLblPos val="nextTo"/>
        <c:crossAx val="123958400"/>
        <c:crosses val="autoZero"/>
        <c:crossBetween val="between"/>
      </c:valAx>
      <c:spPr>
        <a:noFill/>
        <a:ln>
          <a:noFill/>
        </a:ln>
        <a:effectLst/>
      </c:spPr>
    </c:plotArea>
    <c:legend>
      <c:legendPos val="b"/>
      <c:layout>
        <c:manualLayout>
          <c:xMode val="edge"/>
          <c:yMode val="edge"/>
          <c:x val="4.0779303810956631E-2"/>
          <c:y val="0.78807946777843396"/>
          <c:w val="0.73891213389121269"/>
          <c:h val="0.13301848040276257"/>
        </c:manualLayout>
      </c:layout>
      <c:overlay val="0"/>
      <c:spPr>
        <a:noFill/>
        <a:ln>
          <a:noFill/>
        </a:ln>
        <a:effectLst/>
      </c:spPr>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09079478546354E-2"/>
          <c:y val="0.12004372644964267"/>
          <c:w val="0.90891554769933325"/>
          <c:h val="0.6059735742409238"/>
        </c:manualLayout>
      </c:layout>
      <c:barChart>
        <c:barDir val="col"/>
        <c:grouping val="clustered"/>
        <c:varyColors val="0"/>
        <c:ser>
          <c:idx val="1"/>
          <c:order val="1"/>
          <c:tx>
            <c:strRef>
              <c:f>Arkusz1!$C$1</c:f>
              <c:strCache>
                <c:ptCount val="1"/>
                <c:pt idx="0">
                  <c:v>Net debt</c:v>
                </c:pt>
              </c:strCache>
            </c:strRef>
          </c:tx>
          <c:spPr>
            <a:gradFill flip="none" rotWithShape="1">
              <a:gsLst>
                <a:gs pos="0">
                  <a:srgbClr val="929292">
                    <a:tint val="66000"/>
                    <a:satMod val="160000"/>
                  </a:srgbClr>
                </a:gs>
                <a:gs pos="50000">
                  <a:srgbClr val="929292">
                    <a:tint val="44500"/>
                    <a:satMod val="160000"/>
                  </a:srgbClr>
                </a:gs>
                <a:gs pos="100000">
                  <a:srgbClr val="929292">
                    <a:tint val="23500"/>
                    <a:satMod val="160000"/>
                  </a:srgbClr>
                </a:gs>
              </a:gsLst>
              <a:lin ang="8100000" scaled="1"/>
              <a:tileRect/>
            </a:gradFill>
            <a:ln w="19050">
              <a:noFill/>
            </a:ln>
          </c:spPr>
          <c:invertIfNegative val="0"/>
          <c:dLbls>
            <c:dLbl>
              <c:idx val="0"/>
              <c:layout>
                <c:manualLayout>
                  <c:x val="0"/>
                  <c:y val="-1.6679793065496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61-E445-B870-C3B49E980AB6}"/>
                </c:ext>
              </c:extLst>
            </c:dLbl>
            <c:dLbl>
              <c:idx val="1"/>
              <c:layout>
                <c:manualLayout>
                  <c:x val="-1.6945640387091799E-3"/>
                  <c:y val="-8.7258835815973171E-2"/>
                </c:manualLayout>
              </c:layout>
              <c:tx>
                <c:rich>
                  <a:bodyPr/>
                  <a:lstStyle/>
                  <a:p>
                    <a:r>
                      <a:rPr lang="en-US" dirty="0"/>
                      <a:t>91.6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029-314B-962B-763994E93F74}"/>
                </c:ext>
              </c:extLst>
            </c:dLbl>
            <c:dLbl>
              <c:idx val="2"/>
              <c:layout>
                <c:manualLayout>
                  <c:x val="-6.8392337741824587E-3"/>
                  <c:y val="-2.1004361729301656E-3"/>
                </c:manualLayout>
              </c:layout>
              <c:tx>
                <c:rich>
                  <a:bodyPr/>
                  <a:lstStyle/>
                  <a:p>
                    <a:r>
                      <a:rPr lang="en-US" dirty="0"/>
                      <a:t>76.8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61-E445-B870-C3B49E980AB6}"/>
                </c:ext>
              </c:extLst>
            </c:dLbl>
            <c:dLbl>
              <c:idx val="3"/>
              <c:tx>
                <c:rich>
                  <a:bodyPr/>
                  <a:lstStyle/>
                  <a:p>
                    <a:r>
                      <a:rPr lang="en-US" b="0" i="0" u="none" baseline="0">
                        <a:solidFill>
                          <a:schemeClr val="tx1"/>
                        </a:solidFill>
                      </a:rPr>
                      <a:t>66.1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E61-E445-B870-C3B49E980AB6}"/>
                </c:ext>
              </c:extLst>
            </c:dLbl>
            <c:dLbl>
              <c:idx val="4"/>
              <c:tx>
                <c:rich>
                  <a:bodyPr/>
                  <a:lstStyle/>
                  <a:p>
                    <a:r>
                      <a:rPr lang="en-US" dirty="0"/>
                      <a:t>96.7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E61-E445-B870-C3B49E980AB6}"/>
                </c:ext>
              </c:extLst>
            </c:dLbl>
            <c:dLbl>
              <c:idx val="5"/>
              <c:layout>
                <c:manualLayout>
                  <c:x val="8.4728201935458988E-3"/>
                  <c:y val="-5.1328726950572454E-3"/>
                </c:manualLayout>
              </c:layout>
              <c:tx>
                <c:rich>
                  <a:bodyPr/>
                  <a:lstStyle/>
                  <a:p>
                    <a:r>
                      <a:rPr lang="en-US" dirty="0"/>
                      <a:t>81.3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F5-41E0-B118-CF391E3122CF}"/>
                </c:ext>
              </c:extLst>
            </c:dLbl>
            <c:numFmt formatCode="#,##0.0" sourceLinked="0"/>
            <c:spPr>
              <a:noFill/>
              <a:ln>
                <a:noFill/>
              </a:ln>
              <a:effectLst/>
            </c:spPr>
            <c:txPr>
              <a:bodyPr/>
              <a:lstStyle/>
              <a:p>
                <a:pPr rtl="0">
                  <a:defRPr sz="800">
                    <a:latin typeface="Montserrat" pitchFamily="2" charset="0"/>
                    <a:ea typeface="Tahoma" pitchFamily="34" charset="0"/>
                    <a:cs typeface="Tahom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1">
                  <c:v>2018/19</c:v>
                </c:pt>
                <c:pt idx="2">
                  <c:v>2019/20</c:v>
                </c:pt>
                <c:pt idx="3">
                  <c:v>2020/21</c:v>
                </c:pt>
                <c:pt idx="4">
                  <c:v>2021/22</c:v>
                </c:pt>
                <c:pt idx="5">
                  <c:v>H1 2022/2023*</c:v>
                </c:pt>
              </c:strCache>
            </c:strRef>
          </c:cat>
          <c:val>
            <c:numRef>
              <c:f>Arkusz1!$C$2:$C$7</c:f>
              <c:numCache>
                <c:formatCode>General</c:formatCode>
                <c:ptCount val="6"/>
                <c:pt idx="1">
                  <c:v>91.6</c:v>
                </c:pt>
                <c:pt idx="2" formatCode="0.0">
                  <c:v>76.8</c:v>
                </c:pt>
                <c:pt idx="3" formatCode="0.0">
                  <c:v>66.099999999999994</c:v>
                </c:pt>
                <c:pt idx="4" formatCode="0.0">
                  <c:v>96.7</c:v>
                </c:pt>
                <c:pt idx="5" formatCode="0.0">
                  <c:v>81.3</c:v>
                </c:pt>
              </c:numCache>
            </c:numRef>
          </c:val>
          <c:extLst>
            <c:ext xmlns:c16="http://schemas.microsoft.com/office/drawing/2014/chart" uri="{C3380CC4-5D6E-409C-BE32-E72D297353CC}">
              <c16:uniqueId val="{00000004-0E61-E445-B870-C3B49E980AB6}"/>
            </c:ext>
          </c:extLst>
        </c:ser>
        <c:dLbls>
          <c:showLegendKey val="0"/>
          <c:showVal val="0"/>
          <c:showCatName val="0"/>
          <c:showSerName val="0"/>
          <c:showPercent val="0"/>
          <c:showBubbleSize val="0"/>
        </c:dLbls>
        <c:gapWidth val="150"/>
        <c:axId val="124100992"/>
        <c:axId val="124091008"/>
      </c:barChart>
      <c:lineChart>
        <c:grouping val="standard"/>
        <c:varyColors val="0"/>
        <c:ser>
          <c:idx val="0"/>
          <c:order val="0"/>
          <c:tx>
            <c:strRef>
              <c:f>Arkusz1!$B$1</c:f>
              <c:strCache>
                <c:ptCount val="1"/>
                <c:pt idx="0">
                  <c:v>Net debt/EBITDA</c:v>
                </c:pt>
              </c:strCache>
            </c:strRef>
          </c:tx>
          <c:spPr>
            <a:ln w="19050">
              <a:solidFill>
                <a:srgbClr val="C00000"/>
              </a:solidFill>
            </a:ln>
          </c:spPr>
          <c:marker>
            <c:symbol val="circle"/>
            <c:size val="8"/>
            <c:spPr>
              <a:solidFill>
                <a:srgbClr val="FFFFFF"/>
              </a:solidFill>
              <a:ln w="19050">
                <a:solidFill>
                  <a:srgbClr val="C00000"/>
                </a:solidFill>
              </a:ln>
            </c:spPr>
          </c:marker>
          <c:dLbls>
            <c:dLbl>
              <c:idx val="0"/>
              <c:layout>
                <c:manualLayout>
                  <c:x val="-3.2818348594726855E-2"/>
                  <c:y val="5.0039379196489278E-2"/>
                </c:manualLayout>
              </c:layout>
              <c:tx>
                <c:rich>
                  <a:bodyPr/>
                  <a:lstStyle/>
                  <a:p>
                    <a:r>
                      <a:rPr lang="en-gb" b="0" i="0" u="none" baseline="0"/>
                      <a:t>3.0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E61-E445-B870-C3B49E980AB6}"/>
                </c:ext>
              </c:extLst>
            </c:dLbl>
            <c:dLbl>
              <c:idx val="1"/>
              <c:layout>
                <c:manualLayout>
                  <c:x val="-3.047418083796069E-2"/>
                  <c:y val="6.671917226198569E-2"/>
                </c:manualLayout>
              </c:layout>
              <c:tx>
                <c:rich>
                  <a:bodyPr/>
                  <a:lstStyle/>
                  <a:p>
                    <a:r>
                      <a:rPr lang="en-US" b="0" i="0" u="none" baseline="0"/>
                      <a:t>2.6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E61-E445-B870-C3B49E980AB6}"/>
                </c:ext>
              </c:extLst>
            </c:dLbl>
            <c:dLbl>
              <c:idx val="2"/>
              <c:layout>
                <c:manualLayout>
                  <c:x val="-3.5162516351492978E-2"/>
                  <c:y val="5.5599310218321464E-2"/>
                </c:manualLayout>
              </c:layout>
              <c:tx>
                <c:rich>
                  <a:bodyPr/>
                  <a:lstStyle/>
                  <a:p>
                    <a:r>
                      <a:rPr lang="en-US" b="0" i="0" u="none" baseline="0"/>
                      <a:t>1.6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E61-E445-B870-C3B49E980AB6}"/>
                </c:ext>
              </c:extLst>
            </c:dLbl>
            <c:dLbl>
              <c:idx val="3"/>
              <c:layout>
                <c:manualLayout>
                  <c:x val="-7.0325032702986063E-3"/>
                  <c:y val="3.8919517152825024E-2"/>
                </c:manualLayout>
              </c:layout>
              <c:tx>
                <c:rich>
                  <a:bodyPr/>
                  <a:lstStyle/>
                  <a:p>
                    <a:r>
                      <a:rPr lang="en-US" dirty="0"/>
                      <a:t>1.3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E61-E445-B870-C3B49E980AB6}"/>
                </c:ext>
              </c:extLst>
            </c:dLbl>
            <c:dLbl>
              <c:idx val="5"/>
              <c:tx>
                <c:rich>
                  <a:bodyPr/>
                  <a:lstStyle/>
                  <a:p>
                    <a:r>
                      <a:rPr lang="en-US"/>
                      <a:t>1.1</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3F5-41E0-B118-CF391E3122CF}"/>
                </c:ext>
              </c:extLst>
            </c:dLbl>
            <c:spPr>
              <a:noFill/>
              <a:ln>
                <a:noFill/>
              </a:ln>
              <a:effectLst/>
            </c:spPr>
            <c:txPr>
              <a:bodyPr wrap="square" lIns="38100" tIns="19050" rIns="38100" bIns="19050" anchor="ctr">
                <a:spAutoFit/>
              </a:bodyPr>
              <a:lstStyle/>
              <a:p>
                <a:pPr rtl="0">
                  <a:defRPr sz="800" b="1">
                    <a:solidFill>
                      <a:srgbClr val="C00000"/>
                    </a:solidFill>
                    <a:latin typeface="Montserrat" pitchFamily="2"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1">
                  <c:v>2018/19</c:v>
                </c:pt>
                <c:pt idx="2">
                  <c:v>2019/20</c:v>
                </c:pt>
                <c:pt idx="3">
                  <c:v>2020/21</c:v>
                </c:pt>
                <c:pt idx="4">
                  <c:v>2021/22</c:v>
                </c:pt>
                <c:pt idx="5">
                  <c:v>H1 2022/2023*</c:v>
                </c:pt>
              </c:strCache>
            </c:strRef>
          </c:cat>
          <c:val>
            <c:numRef>
              <c:f>Arkusz1!$B$2:$B$7</c:f>
              <c:numCache>
                <c:formatCode>General</c:formatCode>
                <c:ptCount val="6"/>
                <c:pt idx="1">
                  <c:v>2.6</c:v>
                </c:pt>
                <c:pt idx="2" formatCode="0.0">
                  <c:v>1.6</c:v>
                </c:pt>
                <c:pt idx="3" formatCode="0.0">
                  <c:v>1.3</c:v>
                </c:pt>
                <c:pt idx="4" formatCode="0.0">
                  <c:v>1.7</c:v>
                </c:pt>
                <c:pt idx="5" formatCode="0.0">
                  <c:v>1.1000000000000001</c:v>
                </c:pt>
              </c:numCache>
            </c:numRef>
          </c:val>
          <c:smooth val="0"/>
          <c:extLst>
            <c:ext xmlns:c16="http://schemas.microsoft.com/office/drawing/2014/chart" uri="{C3380CC4-5D6E-409C-BE32-E72D297353CC}">
              <c16:uniqueId val="{00000009-0E61-E445-B870-C3B49E980AB6}"/>
            </c:ext>
          </c:extLst>
        </c:ser>
        <c:dLbls>
          <c:showLegendKey val="0"/>
          <c:showVal val="0"/>
          <c:showCatName val="0"/>
          <c:showSerName val="0"/>
          <c:showPercent val="0"/>
          <c:showBubbleSize val="0"/>
        </c:dLbls>
        <c:marker val="1"/>
        <c:smooth val="0"/>
        <c:axId val="124071296"/>
        <c:axId val="124089472"/>
      </c:lineChart>
      <c:catAx>
        <c:axId val="124071296"/>
        <c:scaling>
          <c:orientation val="minMax"/>
        </c:scaling>
        <c:delete val="0"/>
        <c:axPos val="b"/>
        <c:numFmt formatCode="General" sourceLinked="1"/>
        <c:majorTickMark val="none"/>
        <c:minorTickMark val="none"/>
        <c:tickLblPos val="nextTo"/>
        <c:txPr>
          <a:bodyPr/>
          <a:lstStyle/>
          <a:p>
            <a:pPr rtl="0">
              <a:defRPr sz="800">
                <a:latin typeface="Montserrat" pitchFamily="2" charset="0"/>
              </a:defRPr>
            </a:pPr>
            <a:endParaRPr lang="en-US"/>
          </a:p>
        </c:txPr>
        <c:crossAx val="124089472"/>
        <c:crosses val="autoZero"/>
        <c:auto val="1"/>
        <c:lblAlgn val="ctr"/>
        <c:lblOffset val="100"/>
        <c:noMultiLvlLbl val="0"/>
      </c:catAx>
      <c:valAx>
        <c:axId val="124089472"/>
        <c:scaling>
          <c:orientation val="minMax"/>
        </c:scaling>
        <c:delete val="0"/>
        <c:axPos val="l"/>
        <c:numFmt formatCode="0" sourceLinked="0"/>
        <c:majorTickMark val="none"/>
        <c:minorTickMark val="none"/>
        <c:tickLblPos val="none"/>
        <c:spPr>
          <a:ln>
            <a:solidFill>
              <a:srgbClr val="FFFFFF"/>
            </a:solidFill>
          </a:ln>
        </c:spPr>
        <c:txPr>
          <a:bodyPr/>
          <a:lstStyle/>
          <a:p>
            <a:pPr rtl="0">
              <a:defRPr sz="900"/>
            </a:pPr>
            <a:endParaRPr lang="en-US"/>
          </a:p>
        </c:txPr>
        <c:crossAx val="124071296"/>
        <c:crosses val="autoZero"/>
        <c:crossBetween val="between"/>
      </c:valAx>
      <c:valAx>
        <c:axId val="124091008"/>
        <c:scaling>
          <c:orientation val="minMax"/>
        </c:scaling>
        <c:delete val="0"/>
        <c:axPos val="r"/>
        <c:numFmt formatCode="#,##0" sourceLinked="0"/>
        <c:majorTickMark val="none"/>
        <c:minorTickMark val="none"/>
        <c:tickLblPos val="none"/>
        <c:spPr>
          <a:ln>
            <a:solidFill>
              <a:srgbClr val="FFFFFF"/>
            </a:solidFill>
          </a:ln>
        </c:spPr>
        <c:txPr>
          <a:bodyPr/>
          <a:lstStyle/>
          <a:p>
            <a:pPr rtl="0">
              <a:defRPr sz="800"/>
            </a:pPr>
            <a:endParaRPr lang="en-US"/>
          </a:p>
        </c:txPr>
        <c:crossAx val="124100992"/>
        <c:crosses val="max"/>
        <c:crossBetween val="between"/>
      </c:valAx>
      <c:catAx>
        <c:axId val="124100992"/>
        <c:scaling>
          <c:orientation val="minMax"/>
        </c:scaling>
        <c:delete val="1"/>
        <c:axPos val="b"/>
        <c:numFmt formatCode="General" sourceLinked="1"/>
        <c:majorTickMark val="out"/>
        <c:minorTickMark val="none"/>
        <c:tickLblPos val="none"/>
        <c:crossAx val="124091008"/>
        <c:crosses val="autoZero"/>
        <c:auto val="1"/>
        <c:lblAlgn val="ctr"/>
        <c:lblOffset val="100"/>
        <c:noMultiLvlLbl val="0"/>
      </c:catAx>
    </c:plotArea>
    <c:legend>
      <c:legendPos val="b"/>
      <c:layout>
        <c:manualLayout>
          <c:xMode val="edge"/>
          <c:yMode val="edge"/>
          <c:x val="0.32360702499535321"/>
          <c:y val="0.83978283502704665"/>
          <c:w val="0.53264016247336454"/>
          <c:h val="0.12941979274861709"/>
        </c:manualLayout>
      </c:layout>
      <c:overlay val="0"/>
      <c:txPr>
        <a:bodyPr/>
        <a:lstStyle/>
        <a:p>
          <a:pPr rtl="0">
            <a:defRPr sz="800">
              <a:latin typeface="Montserrat" pitchFamily="2" charset="0"/>
              <a:ea typeface="Tahoma" pitchFamily="34" charset="0"/>
              <a:cs typeface="Tahoma" pitchFamily="34" charset="0"/>
            </a:defRPr>
          </a:pPr>
          <a:endParaRPr lang="en-US"/>
        </a:p>
      </c:txPr>
    </c:legend>
    <c:plotVisOnly val="1"/>
    <c:dispBlanksAs val="gap"/>
    <c:showDLblsOverMax val="0"/>
  </c:chart>
  <c:txPr>
    <a:bodyPr/>
    <a:lstStyle/>
    <a:p>
      <a:pPr rtl="0">
        <a:defRPr sz="1000">
          <a:latin typeface="+mj-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Arkusz1!$B$1</c:f>
              <c:strCache>
                <c:ptCount val="1"/>
                <c:pt idx="0">
                  <c:v>FY 2022/2023</c:v>
                </c:pt>
              </c:strCache>
            </c:strRef>
          </c:tx>
          <c:spPr>
            <a:ln w="28575" cap="rnd">
              <a:solidFill>
                <a:srgbClr val="C00000"/>
              </a:solidFill>
              <a:round/>
            </a:ln>
            <a:effectLst/>
          </c:spPr>
          <c:marker>
            <c:symbol val="circle"/>
            <c:size val="5"/>
            <c:spPr>
              <a:solidFill>
                <a:srgbClr val="C00000"/>
              </a:solidFill>
              <a:ln w="9525">
                <a:noFill/>
              </a:ln>
              <a:effectLst/>
            </c:spPr>
          </c:marker>
          <c:dLbls>
            <c:dLbl>
              <c:idx val="0"/>
              <c:layout>
                <c:manualLayout>
                  <c:x val="-3.125E-2"/>
                  <c:y val="-2.5000000000000029E-2"/>
                </c:manualLayout>
              </c:layout>
              <c:tx>
                <c:rich>
                  <a:bodyPr/>
                  <a:lstStyle/>
                  <a:p>
                    <a:r>
                      <a:rPr lang="en-US" dirty="0"/>
                      <a:t>49.8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803-014D-A9E3-C400B9C04940}"/>
                </c:ext>
              </c:extLst>
            </c:dLbl>
            <c:dLbl>
              <c:idx val="1"/>
              <c:layout>
                <c:manualLayout>
                  <c:x val="-2.7083333333333334E-2"/>
                  <c:y val="2.1874999999999999E-2"/>
                </c:manualLayout>
              </c:layout>
              <c:tx>
                <c:rich>
                  <a:bodyPr/>
                  <a:lstStyle/>
                  <a:p>
                    <a:r>
                      <a:rPr lang="en-US" dirty="0"/>
                      <a:t>47.3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803-014D-A9E3-C400B9C04940}"/>
                </c:ext>
              </c:extLst>
            </c:dLbl>
            <c:dLbl>
              <c:idx val="2"/>
              <c:layout>
                <c:manualLayout>
                  <c:x val="-3.3333333333333333E-2"/>
                  <c:y val="3.4375000000000003E-2"/>
                </c:manualLayout>
              </c:layout>
              <c:tx>
                <c:rich>
                  <a:bodyPr/>
                  <a:lstStyle/>
                  <a:p>
                    <a:r>
                      <a:rPr lang="en-US" dirty="0"/>
                      <a:t>48.9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803-014D-A9E3-C400B9C04940}"/>
                </c:ext>
              </c:extLst>
            </c:dLbl>
            <c:dLbl>
              <c:idx val="3"/>
              <c:layout>
                <c:manualLayout>
                  <c:x val="-2.9166666666666667E-2"/>
                  <c:y val="-3.7500000000000054E-2"/>
                </c:manualLayout>
              </c:layout>
              <c:tx>
                <c:rich>
                  <a:bodyPr/>
                  <a:lstStyle/>
                  <a:p>
                    <a:r>
                      <a:rPr lang="en-US" dirty="0"/>
                      <a:t>48.3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803-014D-A9E3-C400B9C04940}"/>
                </c:ext>
              </c:extLst>
            </c:dLbl>
            <c:dLbl>
              <c:idx val="4"/>
              <c:layout>
                <c:manualLayout>
                  <c:x val="-2.9166666666666743E-2"/>
                  <c:y val="-3.7500000000000054E-2"/>
                </c:manualLayout>
              </c:layout>
              <c:tx>
                <c:rich>
                  <a:bodyPr/>
                  <a:lstStyle/>
                  <a:p>
                    <a:r>
                      <a:rPr lang="en-US" dirty="0"/>
                      <a:t>48.3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803-014D-A9E3-C400B9C04940}"/>
                </c:ext>
              </c:extLst>
            </c:dLbl>
            <c:dLbl>
              <c:idx val="5"/>
              <c:layout>
                <c:manualLayout>
                  <c:x val="-1.8749999999999999E-2"/>
                  <c:y val="-2.5000000000000001E-2"/>
                </c:manualLayout>
              </c:layout>
              <c:tx>
                <c:rich>
                  <a:bodyPr/>
                  <a:lstStyle/>
                  <a:p>
                    <a:r>
                      <a:rPr lang="en-US" dirty="0"/>
                      <a:t>59.6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803-014D-A9E3-C400B9C04940}"/>
                </c:ext>
              </c:extLst>
            </c:dLbl>
            <c:dLbl>
              <c:idx val="6"/>
              <c:tx>
                <c:rich>
                  <a:bodyPr/>
                  <a:lstStyle/>
                  <a:p>
                    <a:r>
                      <a:rPr lang="en-US"/>
                      <a:t>45.6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F82-43B3-B5EE-A7A142C492F6}"/>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rgbClr val="C00000"/>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 </c:v>
                </c:pt>
                <c:pt idx="11">
                  <c:v>March</c:v>
                </c:pt>
              </c:strCache>
            </c:strRef>
          </c:cat>
          <c:val>
            <c:numRef>
              <c:f>Arkusz1!$B$2:$B$13</c:f>
              <c:numCache>
                <c:formatCode>General</c:formatCode>
                <c:ptCount val="12"/>
                <c:pt idx="0">
                  <c:v>49.8</c:v>
                </c:pt>
                <c:pt idx="1">
                  <c:v>47.3</c:v>
                </c:pt>
                <c:pt idx="2">
                  <c:v>48.9</c:v>
                </c:pt>
                <c:pt idx="3">
                  <c:v>48.3</c:v>
                </c:pt>
                <c:pt idx="4">
                  <c:v>48.3</c:v>
                </c:pt>
                <c:pt idx="5">
                  <c:v>59.6</c:v>
                </c:pt>
                <c:pt idx="6">
                  <c:v>45.6</c:v>
                </c:pt>
              </c:numCache>
            </c:numRef>
          </c:val>
          <c:smooth val="1"/>
          <c:extLst>
            <c:ext xmlns:c16="http://schemas.microsoft.com/office/drawing/2014/chart" uri="{C3380CC4-5D6E-409C-BE32-E72D297353CC}">
              <c16:uniqueId val="{00000000-6803-014D-A9E3-C400B9C04940}"/>
            </c:ext>
          </c:extLst>
        </c:ser>
        <c:ser>
          <c:idx val="1"/>
          <c:order val="1"/>
          <c:tx>
            <c:strRef>
              <c:f>Arkusz1!$C$1</c:f>
              <c:strCache>
                <c:ptCount val="1"/>
                <c:pt idx="0">
                  <c:v>FY 2021/2022</c:v>
                </c:pt>
              </c:strCache>
            </c:strRef>
          </c:tx>
          <c:spPr>
            <a:ln w="28575" cap="rnd">
              <a:solidFill>
                <a:schemeClr val="tx1"/>
              </a:solidFill>
              <a:round/>
            </a:ln>
            <a:effectLst/>
          </c:spPr>
          <c:marker>
            <c:symbol val="circle"/>
            <c:size val="5"/>
            <c:spPr>
              <a:solidFill>
                <a:schemeClr val="tx1"/>
              </a:solidFill>
              <a:ln w="9525">
                <a:noFill/>
              </a:ln>
              <a:effectLst/>
            </c:spPr>
          </c:marker>
          <c:dLbls>
            <c:dLbl>
              <c:idx val="0"/>
              <c:layout>
                <c:manualLayout>
                  <c:x val="-5.4166666666666669E-2"/>
                  <c:y val="9.3749999999999997E-3"/>
                </c:manualLayout>
              </c:layout>
              <c:tx>
                <c:rich>
                  <a:bodyPr/>
                  <a:lstStyle/>
                  <a:p>
                    <a:r>
                      <a:rPr lang="en-US" dirty="0"/>
                      <a:t>41.4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803-014D-A9E3-C400B9C04940}"/>
                </c:ext>
              </c:extLst>
            </c:dLbl>
            <c:dLbl>
              <c:idx val="1"/>
              <c:layout>
                <c:manualLayout>
                  <c:x val="-3.7499999999999999E-2"/>
                  <c:y val="-3.749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03-014D-A9E3-C400B9C04940}"/>
                </c:ext>
              </c:extLst>
            </c:dLbl>
            <c:dLbl>
              <c:idx val="2"/>
              <c:layout>
                <c:manualLayout>
                  <c:x val="-3.3333333333333333E-2"/>
                  <c:y val="-3.750000000000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03-014D-A9E3-C400B9C04940}"/>
                </c:ext>
              </c:extLst>
            </c:dLbl>
            <c:dLbl>
              <c:idx val="3"/>
              <c:tx>
                <c:rich>
                  <a:bodyPr/>
                  <a:lstStyle/>
                  <a:p>
                    <a:r>
                      <a:rPr lang="en-US"/>
                      <a:t>42.0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F82-43B3-B5EE-A7A142C492F6}"/>
                </c:ext>
              </c:extLst>
            </c:dLbl>
            <c:dLbl>
              <c:idx val="4"/>
              <c:layout>
                <c:manualLayout>
                  <c:x val="-2.5000000000000078E-2"/>
                  <c:y val="-2.5000000000000001E-2"/>
                </c:manualLayout>
              </c:layout>
              <c:tx>
                <c:rich>
                  <a:bodyPr/>
                  <a:lstStyle/>
                  <a:p>
                    <a:r>
                      <a:rPr lang="en-US" dirty="0"/>
                      <a:t>37.4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803-014D-A9E3-C400B9C04940}"/>
                </c:ext>
              </c:extLst>
            </c:dLbl>
            <c:dLbl>
              <c:idx val="5"/>
              <c:layout>
                <c:manualLayout>
                  <c:x val="-1.554322247023064E-2"/>
                  <c:y val="-1.0669302523417216E-2"/>
                </c:manualLayout>
              </c:layout>
              <c:tx>
                <c:rich>
                  <a:bodyPr/>
                  <a:lstStyle/>
                  <a:p>
                    <a:r>
                      <a:rPr lang="en-US" dirty="0"/>
                      <a:t>39.9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803-014D-A9E3-C400B9C04940}"/>
                </c:ext>
              </c:extLst>
            </c:dLbl>
            <c:dLbl>
              <c:idx val="6"/>
              <c:tx>
                <c:rich>
                  <a:bodyPr/>
                  <a:lstStyle/>
                  <a:p>
                    <a:r>
                      <a:rPr lang="en-US" dirty="0"/>
                      <a:t>41.6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F82-43B3-B5EE-A7A142C492F6}"/>
                </c:ext>
              </c:extLst>
            </c:dLbl>
            <c:dLbl>
              <c:idx val="7"/>
              <c:layout>
                <c:manualLayout>
                  <c:x val="-3.125E-2"/>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803-014D-A9E3-C400B9C04940}"/>
                </c:ext>
              </c:extLst>
            </c:dLbl>
            <c:dLbl>
              <c:idx val="8"/>
              <c:tx>
                <c:rich>
                  <a:bodyPr/>
                  <a:lstStyle/>
                  <a:p>
                    <a:r>
                      <a:rPr lang="en-US" dirty="0"/>
                      <a:t>46.8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F82-43B3-B5EE-A7A142C492F6}"/>
                </c:ext>
              </c:extLst>
            </c:dLbl>
            <c:dLbl>
              <c:idx val="9"/>
              <c:layout>
                <c:manualLayout>
                  <c:x val="-2.0833333333333485E-2"/>
                  <c:y val="-2.1874999999999999E-2"/>
                </c:manualLayout>
              </c:layout>
              <c:tx>
                <c:rich>
                  <a:bodyPr/>
                  <a:lstStyle/>
                  <a:p>
                    <a:r>
                      <a:rPr lang="en-US" dirty="0"/>
                      <a:t>31.4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6803-014D-A9E3-C400B9C04940}"/>
                </c:ext>
              </c:extLst>
            </c:dLbl>
            <c:dLbl>
              <c:idx val="10"/>
              <c:layout>
                <c:manualLayout>
                  <c:x val="-5.2083333333333336E-2"/>
                  <c:y val="-3.7499999999999999E-2"/>
                </c:manualLayout>
              </c:layout>
              <c:tx>
                <c:rich>
                  <a:bodyPr/>
                  <a:lstStyle/>
                  <a:p>
                    <a:r>
                      <a:rPr lang="en-US" dirty="0"/>
                      <a:t>35.2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6803-014D-A9E3-C400B9C04940}"/>
                </c:ext>
              </c:extLst>
            </c:dLbl>
            <c:dLbl>
              <c:idx val="11"/>
              <c:tx>
                <c:rich>
                  <a:bodyPr/>
                  <a:lstStyle/>
                  <a:p>
                    <a:r>
                      <a:rPr lang="en-US"/>
                      <a:t>65.5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F82-43B3-B5EE-A7A142C492F6}"/>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Arkusz1!$A$2:$A$13</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 </c:v>
                </c:pt>
                <c:pt idx="11">
                  <c:v>March</c:v>
                </c:pt>
              </c:strCache>
            </c:strRef>
          </c:cat>
          <c:val>
            <c:numRef>
              <c:f>Arkusz1!$C$2:$C$13</c:f>
              <c:numCache>
                <c:formatCode>General</c:formatCode>
                <c:ptCount val="12"/>
                <c:pt idx="0">
                  <c:v>41.4</c:v>
                </c:pt>
                <c:pt idx="1">
                  <c:v>50.4</c:v>
                </c:pt>
                <c:pt idx="2">
                  <c:v>52.4</c:v>
                </c:pt>
                <c:pt idx="3" formatCode="0.0">
                  <c:v>42</c:v>
                </c:pt>
                <c:pt idx="4">
                  <c:v>37.4</c:v>
                </c:pt>
                <c:pt idx="5">
                  <c:v>39.9</c:v>
                </c:pt>
                <c:pt idx="6">
                  <c:v>41.6</c:v>
                </c:pt>
                <c:pt idx="7">
                  <c:v>46.2</c:v>
                </c:pt>
                <c:pt idx="8">
                  <c:v>46.8</c:v>
                </c:pt>
                <c:pt idx="9">
                  <c:v>31.4</c:v>
                </c:pt>
                <c:pt idx="10">
                  <c:v>35.200000000000003</c:v>
                </c:pt>
                <c:pt idx="11">
                  <c:v>65.5</c:v>
                </c:pt>
              </c:numCache>
            </c:numRef>
          </c:val>
          <c:smooth val="1"/>
          <c:extLst>
            <c:ext xmlns:c16="http://schemas.microsoft.com/office/drawing/2014/chart" uri="{C3380CC4-5D6E-409C-BE32-E72D297353CC}">
              <c16:uniqueId val="{00000001-6803-014D-A9E3-C400B9C04940}"/>
            </c:ext>
          </c:extLst>
        </c:ser>
        <c:ser>
          <c:idx val="2"/>
          <c:order val="2"/>
          <c:tx>
            <c:strRef>
              <c:f>Arkusz1!$D$1</c:f>
              <c:strCache>
                <c:ptCount val="1"/>
                <c:pt idx="0">
                  <c:v>FY 2020/2021</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noFill/>
              </a:ln>
              <a:effectLst/>
            </c:spPr>
          </c:marker>
          <c:dLbls>
            <c:dLbl>
              <c:idx val="0"/>
              <c:layout>
                <c:manualLayout>
                  <c:x val="-4.3749999999999997E-2"/>
                  <c:y val="-3.4375000000000003E-2"/>
                </c:manualLayout>
              </c:layout>
              <c:tx>
                <c:rich>
                  <a:bodyPr/>
                  <a:lstStyle/>
                  <a:p>
                    <a:r>
                      <a:rPr lang="en-US" dirty="0"/>
                      <a:t>27.7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03-014D-A9E3-C400B9C04940}"/>
                </c:ext>
              </c:extLst>
            </c:dLbl>
            <c:dLbl>
              <c:idx val="1"/>
              <c:layout>
                <c:manualLayout>
                  <c:x val="-3.7499999999999999E-2"/>
                  <c:y val="-2.1874999999999999E-2"/>
                </c:manualLayout>
              </c:layout>
              <c:tx>
                <c:rich>
                  <a:bodyPr/>
                  <a:lstStyle/>
                  <a:p>
                    <a:r>
                      <a:rPr lang="en-US" dirty="0"/>
                      <a:t>31.9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6803-014D-A9E3-C400B9C04940}"/>
                </c:ext>
              </c:extLst>
            </c:dLbl>
            <c:dLbl>
              <c:idx val="2"/>
              <c:layout>
                <c:manualLayout>
                  <c:x val="-2.083333333333337E-2"/>
                  <c:y val="2.1874999999999999E-2"/>
                </c:manualLayout>
              </c:layout>
              <c:tx>
                <c:rich>
                  <a:bodyPr/>
                  <a:lstStyle/>
                  <a:p>
                    <a:r>
                      <a:rPr lang="en-US" dirty="0"/>
                      <a:t>30.4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6803-014D-A9E3-C400B9C04940}"/>
                </c:ext>
              </c:extLst>
            </c:dLbl>
            <c:dLbl>
              <c:idx val="3"/>
              <c:layout>
                <c:manualLayout>
                  <c:x val="-2.9166666666666667E-2"/>
                  <c:y val="2.4999999999999942E-2"/>
                </c:manualLayout>
              </c:layout>
              <c:tx>
                <c:rich>
                  <a:bodyPr/>
                  <a:lstStyle/>
                  <a:p>
                    <a:r>
                      <a:rPr lang="en-US" dirty="0"/>
                      <a:t>26.8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6803-014D-A9E3-C400B9C04940}"/>
                </c:ext>
              </c:extLst>
            </c:dLbl>
            <c:dLbl>
              <c:idx val="4"/>
              <c:layout>
                <c:manualLayout>
                  <c:x val="-1.2500000000000001E-2"/>
                  <c:y val="1.2500000000000001E-2"/>
                </c:manualLayout>
              </c:layout>
              <c:tx>
                <c:rich>
                  <a:bodyPr/>
                  <a:lstStyle/>
                  <a:p>
                    <a:r>
                      <a:rPr lang="en-US" dirty="0"/>
                      <a:t>35.7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6803-014D-A9E3-C400B9C04940}"/>
                </c:ext>
              </c:extLst>
            </c:dLbl>
            <c:dLbl>
              <c:idx val="5"/>
              <c:tx>
                <c:rich>
                  <a:bodyPr/>
                  <a:lstStyle/>
                  <a:p>
                    <a:r>
                      <a:rPr lang="en-US"/>
                      <a:t>38.3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F82-43B3-B5EE-A7A142C492F6}"/>
                </c:ext>
              </c:extLst>
            </c:dLbl>
            <c:dLbl>
              <c:idx val="6"/>
              <c:layout>
                <c:manualLayout>
                  <c:x val="-3.7499999999999999E-2"/>
                  <c:y val="2.5000000000000001E-2"/>
                </c:manualLayout>
              </c:layout>
              <c:tx>
                <c:rich>
                  <a:bodyPr/>
                  <a:lstStyle/>
                  <a:p>
                    <a:r>
                      <a:rPr lang="en-US" dirty="0"/>
                      <a:t>31.9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6803-014D-A9E3-C400B9C04940}"/>
                </c:ext>
              </c:extLst>
            </c:dLbl>
            <c:dLbl>
              <c:idx val="7"/>
              <c:layout>
                <c:manualLayout>
                  <c:x val="-8.3333333333333332E-3"/>
                  <c:y val="0"/>
                </c:manualLayout>
              </c:layout>
              <c:tx>
                <c:rich>
                  <a:bodyPr/>
                  <a:lstStyle/>
                  <a:p>
                    <a:r>
                      <a:rPr lang="en-US" dirty="0"/>
                      <a:t>29.3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6803-014D-A9E3-C400B9C04940}"/>
                </c:ext>
              </c:extLst>
            </c:dLbl>
            <c:dLbl>
              <c:idx val="8"/>
              <c:layout>
                <c:manualLayout>
                  <c:x val="-1.8749999999999999E-2"/>
                  <c:y val="-2.5000000000000057E-2"/>
                </c:manualLayout>
              </c:layout>
              <c:tx>
                <c:rich>
                  <a:bodyPr/>
                  <a:lstStyle/>
                  <a:p>
                    <a:r>
                      <a:rPr lang="en-US" dirty="0"/>
                      <a:t>47.6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6803-014D-A9E3-C400B9C04940}"/>
                </c:ext>
              </c:extLst>
            </c:dLbl>
            <c:dLbl>
              <c:idx val="9"/>
              <c:layout>
                <c:manualLayout>
                  <c:x val="-3.3333333333333486E-2"/>
                  <c:y val="2.4999999999999942E-2"/>
                </c:manualLayout>
              </c:layout>
              <c:tx>
                <c:rich>
                  <a:bodyPr/>
                  <a:lstStyle/>
                  <a:p>
                    <a:r>
                      <a:rPr lang="en-US" dirty="0"/>
                      <a:t>26.5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6803-014D-A9E3-C400B9C04940}"/>
                </c:ext>
              </c:extLst>
            </c:dLbl>
            <c:dLbl>
              <c:idx val="10"/>
              <c:layout>
                <c:manualLayout>
                  <c:x val="-4.1666666666666666E-3"/>
                  <c:y val="-5.729100483608997E-17"/>
                </c:manualLayout>
              </c:layout>
              <c:tx>
                <c:rich>
                  <a:bodyPr/>
                  <a:lstStyle/>
                  <a:p>
                    <a:r>
                      <a:rPr lang="en-US" dirty="0"/>
                      <a:t>31.8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6803-014D-A9E3-C400B9C04940}"/>
                </c:ext>
              </c:extLst>
            </c:dLbl>
            <c:dLbl>
              <c:idx val="11"/>
              <c:tx>
                <c:rich>
                  <a:bodyPr/>
                  <a:lstStyle/>
                  <a:p>
                    <a:r>
                      <a:rPr lang="en-US"/>
                      <a:t>50.5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F82-43B3-B5EE-A7A142C492F6}"/>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lumMod val="65000"/>
                        <a:lumOff val="35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 </c:v>
                </c:pt>
                <c:pt idx="11">
                  <c:v>March</c:v>
                </c:pt>
              </c:strCache>
            </c:strRef>
          </c:cat>
          <c:val>
            <c:numRef>
              <c:f>Arkusz1!$D$2:$D$13</c:f>
              <c:numCache>
                <c:formatCode>General</c:formatCode>
                <c:ptCount val="12"/>
                <c:pt idx="0">
                  <c:v>27.7</c:v>
                </c:pt>
                <c:pt idx="1">
                  <c:v>31.9</c:v>
                </c:pt>
                <c:pt idx="2">
                  <c:v>30.4</c:v>
                </c:pt>
                <c:pt idx="3">
                  <c:v>36.799999999999997</c:v>
                </c:pt>
                <c:pt idx="4">
                  <c:v>35.700000000000003</c:v>
                </c:pt>
                <c:pt idx="5">
                  <c:v>38.299999999999997</c:v>
                </c:pt>
                <c:pt idx="6">
                  <c:v>31.9</c:v>
                </c:pt>
                <c:pt idx="7">
                  <c:v>29.3</c:v>
                </c:pt>
                <c:pt idx="8" formatCode="0.0">
                  <c:v>47.6</c:v>
                </c:pt>
                <c:pt idx="9">
                  <c:v>26.5</c:v>
                </c:pt>
                <c:pt idx="10">
                  <c:v>31.8</c:v>
                </c:pt>
                <c:pt idx="11">
                  <c:v>50.5</c:v>
                </c:pt>
              </c:numCache>
            </c:numRef>
          </c:val>
          <c:smooth val="1"/>
          <c:extLst>
            <c:ext xmlns:c16="http://schemas.microsoft.com/office/drawing/2014/chart" uri="{C3380CC4-5D6E-409C-BE32-E72D297353CC}">
              <c16:uniqueId val="{00000002-6803-014D-A9E3-C400B9C04940}"/>
            </c:ext>
          </c:extLst>
        </c:ser>
        <c:ser>
          <c:idx val="3"/>
          <c:order val="3"/>
          <c:tx>
            <c:strRef>
              <c:f>Arkusz1!$E$1</c:f>
              <c:strCache>
                <c:ptCount val="1"/>
                <c:pt idx="0">
                  <c:v>FY 2019/2020</c:v>
                </c:pt>
              </c:strCache>
            </c:strRef>
          </c:tx>
          <c:spPr>
            <a:ln w="28575" cap="rnd">
              <a:solidFill>
                <a:schemeClr val="bg1">
                  <a:lumMod val="75000"/>
                </a:schemeClr>
              </a:solidFill>
              <a:round/>
            </a:ln>
            <a:effectLst/>
          </c:spPr>
          <c:marker>
            <c:symbol val="circle"/>
            <c:size val="5"/>
            <c:spPr>
              <a:solidFill>
                <a:schemeClr val="bg1">
                  <a:lumMod val="75000"/>
                </a:schemeClr>
              </a:solidFill>
              <a:ln w="9525">
                <a:noFill/>
              </a:ln>
              <a:effectLst/>
            </c:spPr>
          </c:marker>
          <c:dLbls>
            <c:dLbl>
              <c:idx val="0"/>
              <c:layout>
                <c:manualLayout>
                  <c:x val="-6.6666666666666666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803-014D-A9E3-C400B9C04940}"/>
                </c:ext>
              </c:extLst>
            </c:dLbl>
            <c:dLbl>
              <c:idx val="1"/>
              <c:layout>
                <c:manualLayout>
                  <c:x val="-3.7499999999999999E-2"/>
                  <c:y val="2.1874999999999943E-2"/>
                </c:manualLayout>
              </c:layout>
              <c:tx>
                <c:rich>
                  <a:bodyPr/>
                  <a:lstStyle/>
                  <a:p>
                    <a:r>
                      <a:rPr lang="en-US" dirty="0"/>
                      <a:t>30.9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6803-014D-A9E3-C400B9C04940}"/>
                </c:ext>
              </c:extLst>
            </c:dLbl>
            <c:dLbl>
              <c:idx val="2"/>
              <c:layout>
                <c:manualLayout>
                  <c:x val="-4.5833333333333372E-2"/>
                  <c:y val="-3.125E-2"/>
                </c:manualLayout>
              </c:layout>
              <c:tx>
                <c:rich>
                  <a:bodyPr/>
                  <a:lstStyle/>
                  <a:p>
                    <a:r>
                      <a:rPr lang="en-US" dirty="0"/>
                      <a:t>35.9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6803-014D-A9E3-C400B9C04940}"/>
                </c:ext>
              </c:extLst>
            </c:dLbl>
            <c:dLbl>
              <c:idx val="3"/>
              <c:layout>
                <c:manualLayout>
                  <c:x val="-6.6666666666666666E-2"/>
                  <c:y val="-1.5625000000000059E-2"/>
                </c:manualLayout>
              </c:layout>
              <c:tx>
                <c:rich>
                  <a:bodyPr/>
                  <a:lstStyle/>
                  <a:p>
                    <a:r>
                      <a:rPr lang="en-US" dirty="0"/>
                      <a:t>38.8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6803-014D-A9E3-C400B9C04940}"/>
                </c:ext>
              </c:extLst>
            </c:dLbl>
            <c:dLbl>
              <c:idx val="4"/>
              <c:layout>
                <c:manualLayout>
                  <c:x val="-2.5000000000000078E-2"/>
                  <c:y val="2.4999999999999942E-2"/>
                </c:manualLayout>
              </c:layout>
              <c:tx>
                <c:rich>
                  <a:bodyPr/>
                  <a:lstStyle/>
                  <a:p>
                    <a:r>
                      <a:rPr lang="en-US" dirty="0"/>
                      <a:t>26.5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6803-014D-A9E3-C400B9C04940}"/>
                </c:ext>
              </c:extLst>
            </c:dLbl>
            <c:dLbl>
              <c:idx val="5"/>
              <c:layout>
                <c:manualLayout>
                  <c:x val="-2.0833333333333332E-2"/>
                  <c:y val="2.1874999999999943E-2"/>
                </c:manualLayout>
              </c:layout>
              <c:tx>
                <c:rich>
                  <a:bodyPr/>
                  <a:lstStyle/>
                  <a:p>
                    <a:r>
                      <a:rPr lang="en-US" dirty="0"/>
                      <a:t>34.7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6803-014D-A9E3-C400B9C04940}"/>
                </c:ext>
              </c:extLst>
            </c:dLbl>
            <c:dLbl>
              <c:idx val="6"/>
              <c:layout>
                <c:manualLayout>
                  <c:x val="-3.7499999999999999E-2"/>
                  <c:y val="-3.1250000000000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803-014D-A9E3-C400B9C04940}"/>
                </c:ext>
              </c:extLst>
            </c:dLbl>
            <c:dLbl>
              <c:idx val="7"/>
              <c:layout>
                <c:manualLayout>
                  <c:x val="-4.3749999999999997E-2"/>
                  <c:y val="2.8124999999999942E-2"/>
                </c:manualLayout>
              </c:layout>
              <c:tx>
                <c:rich>
                  <a:bodyPr/>
                  <a:lstStyle/>
                  <a:p>
                    <a:r>
                      <a:rPr lang="en-US" dirty="0"/>
                      <a:t>26.9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6803-014D-A9E3-C400B9C04940}"/>
                </c:ext>
              </c:extLst>
            </c:dLbl>
            <c:dLbl>
              <c:idx val="8"/>
              <c:layout>
                <c:manualLayout>
                  <c:x val="-2.2916666666666665E-2"/>
                  <c:y val="2.8125000000000001E-2"/>
                </c:manualLayout>
              </c:layout>
              <c:tx>
                <c:rich>
                  <a:bodyPr/>
                  <a:lstStyle/>
                  <a:p>
                    <a:r>
                      <a:rPr lang="en-US" dirty="0"/>
                      <a:t>24.9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6803-014D-A9E3-C400B9C04940}"/>
                </c:ext>
              </c:extLst>
            </c:dLbl>
            <c:dLbl>
              <c:idx val="9"/>
              <c:layout>
                <c:manualLayout>
                  <c:x val="-2.0833333333333485E-2"/>
                  <c:y val="1.8749999999999944E-2"/>
                </c:manualLayout>
              </c:layout>
              <c:tx>
                <c:rich>
                  <a:bodyPr/>
                  <a:lstStyle/>
                  <a:p>
                    <a:r>
                      <a:rPr lang="en-US" dirty="0"/>
                      <a:t>30.6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6803-014D-A9E3-C400B9C04940}"/>
                </c:ext>
              </c:extLst>
            </c:dLbl>
            <c:dLbl>
              <c:idx val="10"/>
              <c:layout>
                <c:manualLayout>
                  <c:x val="-1.6666666666666666E-2"/>
                  <c:y val="3.1249999999999941E-2"/>
                </c:manualLayout>
              </c:layout>
              <c:tx>
                <c:rich>
                  <a:bodyPr/>
                  <a:lstStyle/>
                  <a:p>
                    <a:r>
                      <a:rPr lang="en-US" b="0" i="0" u="none" baseline="0" dirty="0"/>
                      <a:t>28.0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6803-014D-A9E3-C400B9C04940}"/>
                </c:ext>
              </c:extLst>
            </c:dLbl>
            <c:dLbl>
              <c:idx val="11"/>
              <c:tx>
                <c:rich>
                  <a:bodyPr/>
                  <a:lstStyle/>
                  <a:p>
                    <a:r>
                      <a:rPr lang="en-US"/>
                      <a:t>41.6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F82-43B3-B5EE-A7A142C492F6}"/>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bg1">
                        <a:lumMod val="50000"/>
                      </a:schemeClr>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Arkusz1!$A$2:$A$13</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 </c:v>
                </c:pt>
                <c:pt idx="11">
                  <c:v>March</c:v>
                </c:pt>
              </c:strCache>
            </c:strRef>
          </c:cat>
          <c:val>
            <c:numRef>
              <c:f>Arkusz1!$E$2:$E$13</c:f>
              <c:numCache>
                <c:formatCode>General</c:formatCode>
                <c:ptCount val="12"/>
                <c:pt idx="0">
                  <c:v>43.3</c:v>
                </c:pt>
                <c:pt idx="1">
                  <c:v>30.9</c:v>
                </c:pt>
                <c:pt idx="2">
                  <c:v>35.9</c:v>
                </c:pt>
                <c:pt idx="3">
                  <c:v>38.799999999999997</c:v>
                </c:pt>
                <c:pt idx="4">
                  <c:v>26.5</c:v>
                </c:pt>
                <c:pt idx="5">
                  <c:v>34.700000000000003</c:v>
                </c:pt>
                <c:pt idx="6">
                  <c:v>42.6</c:v>
                </c:pt>
                <c:pt idx="7">
                  <c:v>26.9</c:v>
                </c:pt>
                <c:pt idx="8">
                  <c:v>24.9</c:v>
                </c:pt>
                <c:pt idx="9">
                  <c:v>30.6</c:v>
                </c:pt>
                <c:pt idx="10">
                  <c:v>28</c:v>
                </c:pt>
                <c:pt idx="11">
                  <c:v>41.6</c:v>
                </c:pt>
              </c:numCache>
            </c:numRef>
          </c:val>
          <c:smooth val="1"/>
          <c:extLst>
            <c:ext xmlns:c16="http://schemas.microsoft.com/office/drawing/2014/chart" uri="{C3380CC4-5D6E-409C-BE32-E72D297353CC}">
              <c16:uniqueId val="{00000003-6803-014D-A9E3-C400B9C04940}"/>
            </c:ext>
          </c:extLst>
        </c:ser>
        <c:dLbls>
          <c:showLegendKey val="0"/>
          <c:showVal val="0"/>
          <c:showCatName val="0"/>
          <c:showSerName val="0"/>
          <c:showPercent val="0"/>
          <c:showBubbleSize val="0"/>
        </c:dLbls>
        <c:marker val="1"/>
        <c:smooth val="0"/>
        <c:axId val="1744231759"/>
        <c:axId val="1744316191"/>
      </c:lineChart>
      <c:catAx>
        <c:axId val="1744231759"/>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1744316191"/>
        <c:crosses val="autoZero"/>
        <c:auto val="1"/>
        <c:lblAlgn val="ctr"/>
        <c:lblOffset val="100"/>
        <c:noMultiLvlLbl val="0"/>
      </c:catAx>
      <c:valAx>
        <c:axId val="1744316191"/>
        <c:scaling>
          <c:orientation val="minMax"/>
          <c:min val="20"/>
        </c:scaling>
        <c:delete val="1"/>
        <c:axPos val="l"/>
        <c:numFmt formatCode="General" sourceLinked="1"/>
        <c:majorTickMark val="out"/>
        <c:minorTickMark val="none"/>
        <c:tickLblPos val="nextTo"/>
        <c:crossAx val="1744231759"/>
        <c:crosses val="autoZero"/>
        <c:crossBetween val="between"/>
      </c:valAx>
      <c:spPr>
        <a:noFill/>
        <a:ln>
          <a:noFill/>
        </a:ln>
        <a:effectLst/>
      </c:spPr>
    </c:plotArea>
    <c:legend>
      <c:legendPos val="t"/>
      <c:layout>
        <c:manualLayout>
          <c:xMode val="edge"/>
          <c:yMode val="edge"/>
          <c:x val="0.29880417327367664"/>
          <c:y val="0.14293149561434626"/>
          <c:w val="0.59354629788609348"/>
          <c:h val="6.3220795102752914E-2"/>
        </c:manualLayout>
      </c:layout>
      <c:overlay val="0"/>
      <c:spPr>
        <a:noFill/>
        <a:ln>
          <a:noFill/>
        </a:ln>
        <a:effectLst/>
      </c:spPr>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Series 1</c:v>
                </c:pt>
              </c:strCache>
            </c:strRef>
          </c:tx>
          <c:spPr>
            <a:gradFill>
              <a:gsLst>
                <a:gs pos="0">
                  <a:schemeClr val="bg1">
                    <a:lumMod val="65000"/>
                  </a:schemeClr>
                </a:gs>
                <a:gs pos="100000">
                  <a:srgbClr val="EBEBEB"/>
                </a:gs>
                <a:gs pos="100000">
                  <a:srgbClr val="D4DEFF"/>
                </a:gs>
                <a:gs pos="100000">
                  <a:srgbClr val="96AB94"/>
                </a:gs>
              </a:gsLst>
              <a:lin ang="5400000" scaled="1"/>
            </a:gra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E9A-C942-A1DA-78D6E5E48D69}"/>
              </c:ext>
            </c:extLst>
          </c:dPt>
          <c:dLbls>
            <c:dLbl>
              <c:idx val="0"/>
              <c:tx>
                <c:rich>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r>
                      <a:rPr lang="en-US" dirty="0"/>
                      <a:t>230.5</a:t>
                    </a:r>
                  </a:p>
                </c:rich>
              </c:tx>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9DC-0741-8403-63D41A5ACB6D}"/>
                </c:ext>
              </c:extLst>
            </c:dLbl>
            <c:dLbl>
              <c:idx val="1"/>
              <c:tx>
                <c:rich>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r>
                      <a:rPr lang="en-US" dirty="0"/>
                      <a:t>302.0</a:t>
                    </a:r>
                  </a:p>
                </c:rich>
              </c:tx>
              <c:spPr>
                <a:noFill/>
                <a:ln>
                  <a:noFill/>
                </a:ln>
                <a:effectLst/>
              </c:spPr>
              <c:txPr>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E9A-C942-A1DA-78D6E5E48D69}"/>
                </c:ext>
              </c:extLst>
            </c:dLbl>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tx1"/>
                    </a:solidFill>
                    <a:latin typeface="Montserrat" pitchFamily="2"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2021/22</c:v>
                </c:pt>
                <c:pt idx="1">
                  <c:v>H1 2022/23</c:v>
                </c:pt>
              </c:strCache>
            </c:strRef>
          </c:cat>
          <c:val>
            <c:numRef>
              <c:f>Arkusz1!$B$2:$B$3</c:f>
              <c:numCache>
                <c:formatCode>0.0</c:formatCode>
                <c:ptCount val="2"/>
                <c:pt idx="0" formatCode="General">
                  <c:v>230.5</c:v>
                </c:pt>
                <c:pt idx="1">
                  <c:v>302</c:v>
                </c:pt>
              </c:numCache>
            </c:numRef>
          </c:val>
          <c:extLst>
            <c:ext xmlns:c16="http://schemas.microsoft.com/office/drawing/2014/chart" uri="{C3380CC4-5D6E-409C-BE32-E72D297353CC}">
              <c16:uniqueId val="{00000002-FE9A-C942-A1DA-78D6E5E48D69}"/>
            </c:ext>
          </c:extLst>
        </c:ser>
        <c:dLbls>
          <c:showLegendKey val="0"/>
          <c:showVal val="0"/>
          <c:showCatName val="0"/>
          <c:showSerName val="0"/>
          <c:showPercent val="0"/>
          <c:showBubbleSize val="0"/>
        </c:dLbls>
        <c:gapWidth val="150"/>
        <c:axId val="121991168"/>
        <c:axId val="121992704"/>
      </c:barChart>
      <c:catAx>
        <c:axId val="12199116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Tahoma" panose="020B0604030504040204" pitchFamily="34" charset="0"/>
                <a:cs typeface="Tahoma" panose="020B0604030504040204" pitchFamily="34" charset="0"/>
              </a:defRPr>
            </a:pPr>
            <a:endParaRPr lang="en-US"/>
          </a:p>
        </c:txPr>
        <c:crossAx val="121992704"/>
        <c:crosses val="autoZero"/>
        <c:auto val="1"/>
        <c:lblAlgn val="ctr"/>
        <c:lblOffset val="100"/>
        <c:noMultiLvlLbl val="0"/>
      </c:catAx>
      <c:valAx>
        <c:axId val="121992704"/>
        <c:scaling>
          <c:orientation val="minMax"/>
          <c:max val="400"/>
          <c:min val="0"/>
        </c:scaling>
        <c:delete val="1"/>
        <c:axPos val="l"/>
        <c:numFmt formatCode="General" sourceLinked="1"/>
        <c:majorTickMark val="out"/>
        <c:minorTickMark val="none"/>
        <c:tickLblPos val="nextTo"/>
        <c:crossAx val="12199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Arkusz1!$B$1</c:f>
              <c:strCache>
                <c:ptCount val="1"/>
                <c:pt idx="0">
                  <c:v>Sprzedaż</c:v>
                </c:pt>
              </c:strCache>
            </c:strRef>
          </c:tx>
          <c:spPr>
            <a:ln>
              <a:noFill/>
            </a:ln>
          </c:spPr>
          <c:dPt>
            <c:idx val="0"/>
            <c:bubble3D val="0"/>
            <c:spPr>
              <a:gradFill>
                <a:gsLst>
                  <a:gs pos="0">
                    <a:srgbClr val="8E0003"/>
                  </a:gs>
                  <a:gs pos="50000">
                    <a:srgbClr val="C00000"/>
                  </a:gs>
                  <a:gs pos="99000">
                    <a:srgbClr val="EB2D47"/>
                  </a:gs>
                </a:gsLst>
                <a:lin ang="5400000" scaled="1"/>
              </a:gradFill>
              <a:ln w="19050">
                <a:noFill/>
              </a:ln>
              <a:effectLst/>
            </c:spPr>
            <c:extLst>
              <c:ext xmlns:c16="http://schemas.microsoft.com/office/drawing/2014/chart" uri="{C3380CC4-5D6E-409C-BE32-E72D297353CC}">
                <c16:uniqueId val="{00000001-5233-1F40-8EE4-580C3293EE41}"/>
              </c:ext>
            </c:extLst>
          </c:dPt>
          <c:dPt>
            <c:idx val="1"/>
            <c:bubble3D val="0"/>
            <c:spPr>
              <a:solidFill>
                <a:srgbClr val="9A3E3C"/>
              </a:solidFill>
              <a:ln w="19050">
                <a:noFill/>
              </a:ln>
              <a:effectLst/>
            </c:spPr>
            <c:extLst>
              <c:ext xmlns:c16="http://schemas.microsoft.com/office/drawing/2014/chart" uri="{C3380CC4-5D6E-409C-BE32-E72D297353CC}">
                <c16:uniqueId val="{00000003-5233-1F40-8EE4-580C3293EE41}"/>
              </c:ext>
            </c:extLst>
          </c:dPt>
          <c:dPt>
            <c:idx val="2"/>
            <c:bubble3D val="0"/>
            <c:spPr>
              <a:solidFill>
                <a:srgbClr val="AA4642"/>
              </a:solidFill>
              <a:ln w="19050">
                <a:noFill/>
              </a:ln>
              <a:effectLst/>
            </c:spPr>
            <c:extLst>
              <c:ext xmlns:c16="http://schemas.microsoft.com/office/drawing/2014/chart" uri="{C3380CC4-5D6E-409C-BE32-E72D297353CC}">
                <c16:uniqueId val="{00000005-5233-1F40-8EE4-580C3293EE41}"/>
              </c:ext>
            </c:extLst>
          </c:dPt>
          <c:dPt>
            <c:idx val="3"/>
            <c:bubble3D val="0"/>
            <c:spPr>
              <a:solidFill>
                <a:srgbClr val="B94D4A"/>
              </a:solidFill>
              <a:ln w="19050">
                <a:noFill/>
              </a:ln>
              <a:effectLst/>
            </c:spPr>
            <c:extLst>
              <c:ext xmlns:c16="http://schemas.microsoft.com/office/drawing/2014/chart" uri="{C3380CC4-5D6E-409C-BE32-E72D297353CC}">
                <c16:uniqueId val="{00000007-5233-1F40-8EE4-580C3293EE41}"/>
              </c:ext>
            </c:extLst>
          </c:dPt>
          <c:dPt>
            <c:idx val="4"/>
            <c:bubble3D val="0"/>
            <c:spPr>
              <a:solidFill>
                <a:srgbClr val="D19392"/>
              </a:solidFill>
              <a:ln w="19050">
                <a:noFill/>
              </a:ln>
              <a:effectLst/>
            </c:spPr>
            <c:extLst>
              <c:ext xmlns:c16="http://schemas.microsoft.com/office/drawing/2014/chart" uri="{C3380CC4-5D6E-409C-BE32-E72D297353CC}">
                <c16:uniqueId val="{00000009-5233-1F40-8EE4-580C3293EE41}"/>
              </c:ext>
            </c:extLst>
          </c:dPt>
          <c:dPt>
            <c:idx val="5"/>
            <c:bubble3D val="0"/>
            <c:spPr>
              <a:solidFill>
                <a:srgbClr val="DBAFAF"/>
              </a:solidFill>
              <a:ln w="19050">
                <a:noFill/>
              </a:ln>
              <a:effectLst/>
            </c:spPr>
            <c:extLst>
              <c:ext xmlns:c16="http://schemas.microsoft.com/office/drawing/2014/chart" uri="{C3380CC4-5D6E-409C-BE32-E72D297353CC}">
                <c16:uniqueId val="{0000000B-5233-1F40-8EE4-580C3293EE41}"/>
              </c:ext>
            </c:extLst>
          </c:dPt>
          <c:dPt>
            <c:idx val="6"/>
            <c:bubble3D val="0"/>
            <c:spPr>
              <a:solidFill>
                <a:srgbClr val="DBAFAF"/>
              </a:solidFill>
              <a:ln w="19050">
                <a:noFill/>
              </a:ln>
              <a:effectLst/>
            </c:spPr>
            <c:extLst>
              <c:ext xmlns:c16="http://schemas.microsoft.com/office/drawing/2014/chart" uri="{C3380CC4-5D6E-409C-BE32-E72D297353CC}">
                <c16:uniqueId val="{0000000D-5233-1F40-8EE4-580C3293EE41}"/>
              </c:ext>
            </c:extLst>
          </c:dPt>
          <c:dPt>
            <c:idx val="7"/>
            <c:bubble3D val="0"/>
            <c:spPr>
              <a:solidFill>
                <a:srgbClr val="E5C8C7"/>
              </a:solidFill>
              <a:ln w="19050">
                <a:noFill/>
              </a:ln>
              <a:effectLst/>
            </c:spPr>
            <c:extLst>
              <c:ext xmlns:c16="http://schemas.microsoft.com/office/drawing/2014/chart" uri="{C3380CC4-5D6E-409C-BE32-E72D297353CC}">
                <c16:uniqueId val="{0000000F-5233-1F40-8EE4-580C3293EE41}"/>
              </c:ext>
            </c:extLst>
          </c:dPt>
          <c:dPt>
            <c:idx val="8"/>
            <c:bubble3D val="0"/>
            <c:spPr>
              <a:solidFill>
                <a:srgbClr val="E7D4D1"/>
              </a:solidFill>
              <a:ln w="19050">
                <a:noFill/>
              </a:ln>
              <a:effectLst/>
            </c:spPr>
            <c:extLst>
              <c:ext xmlns:c16="http://schemas.microsoft.com/office/drawing/2014/chart" uri="{C3380CC4-5D6E-409C-BE32-E72D297353CC}">
                <c16:uniqueId val="{00000011-5233-1F40-8EE4-580C3293EE41}"/>
              </c:ext>
            </c:extLst>
          </c:dPt>
          <c:dLbls>
            <c:dLbl>
              <c:idx val="0"/>
              <c:tx>
                <c:rich>
                  <a:bodyPr/>
                  <a:lstStyle/>
                  <a:p>
                    <a:r>
                      <a:rPr lang="en-US"/>
                      <a:t>51.9%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33-1F40-8EE4-580C3293EE41}"/>
                </c:ext>
              </c:extLst>
            </c:dLbl>
            <c:dLbl>
              <c:idx val="1"/>
              <c:tx>
                <c:rich>
                  <a:bodyPr rot="0" spcFirstLastPara="1" vertOverflow="ellipsis" vert="horz" wrap="square" lIns="38100" tIns="19050" rIns="38100" bIns="19050" anchor="ctr" anchorCtr="1">
                    <a:noAutofit/>
                  </a:bodyPr>
                  <a:lstStyle/>
                  <a:p>
                    <a:pPr rtl="0">
                      <a:defRPr sz="800" b="1" i="0" u="none" strike="noStrike" kern="1200" baseline="0">
                        <a:solidFill>
                          <a:schemeClr val="bg1"/>
                        </a:solidFill>
                        <a:latin typeface="Montserrat" pitchFamily="2" charset="0"/>
                        <a:ea typeface="+mn-ea"/>
                        <a:cs typeface="+mn-cs"/>
                      </a:defRPr>
                    </a:pPr>
                    <a:r>
                      <a:rPr lang="en-US" dirty="0"/>
                      <a:t>9.8%</a:t>
                    </a:r>
                  </a:p>
                </c:rich>
              </c:tx>
              <c:spPr>
                <a:noFill/>
                <a:ln>
                  <a:noFill/>
                </a:ln>
                <a:effectLst/>
              </c:spPr>
              <c:txPr>
                <a:bodyPr rot="0" spcFirstLastPara="1" vertOverflow="ellipsis" vert="horz" wrap="square" lIns="38100" tIns="19050" rIns="38100" bIns="19050" anchor="ctr" anchorCtr="1">
                  <a:noAutofit/>
                </a:bodyPr>
                <a:lstStyle/>
                <a:p>
                  <a:pPr rtl="0">
                    <a:defRPr sz="800" b="1"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396671403139135E-2"/>
                      <c:h val="3.831626156473078E-2"/>
                    </c:manualLayout>
                  </c15:layout>
                  <c15:showDataLabelsRange val="0"/>
                </c:ext>
                <c:ext xmlns:c16="http://schemas.microsoft.com/office/drawing/2014/chart" uri="{C3380CC4-5D6E-409C-BE32-E72D297353CC}">
                  <c16:uniqueId val="{00000003-5233-1F40-8EE4-580C3293EE41}"/>
                </c:ext>
              </c:extLst>
            </c:dLbl>
            <c:dLbl>
              <c:idx val="2"/>
              <c:tx>
                <c:rich>
                  <a:bodyPr/>
                  <a:lstStyle/>
                  <a:p>
                    <a:r>
                      <a:rPr lang="en-US"/>
                      <a:t>7.4%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233-1F40-8EE4-580C3293EE41}"/>
                </c:ext>
              </c:extLst>
            </c:dLbl>
            <c:dLbl>
              <c:idx val="3"/>
              <c:tx>
                <c:rich>
                  <a:bodyPr/>
                  <a:lstStyle/>
                  <a:p>
                    <a:r>
                      <a:rPr lang="en-US"/>
                      <a:t>11.7%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233-1F40-8EE4-580C3293EE41}"/>
                </c:ext>
              </c:extLst>
            </c:dLbl>
            <c:dLbl>
              <c:idx val="4"/>
              <c:tx>
                <c:rich>
                  <a:bodyPr/>
                  <a:lstStyle/>
                  <a:p>
                    <a:r>
                      <a:rPr lang="en-US"/>
                      <a:t>7.9%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233-1F40-8EE4-580C3293EE41}"/>
                </c:ext>
              </c:extLst>
            </c:dLbl>
            <c:dLbl>
              <c:idx val="5"/>
              <c:layout>
                <c:manualLayout>
                  <c:x val="-1.438440086187984E-2"/>
                  <c:y val="-3.3644235183651256E-3"/>
                </c:manualLayout>
              </c:layout>
              <c:tx>
                <c:rich>
                  <a:bodyPr/>
                  <a:lstStyle/>
                  <a:p>
                    <a:r>
                      <a:rPr lang="en-US" dirty="0"/>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233-1F40-8EE4-580C3293EE41}"/>
                </c:ext>
              </c:extLst>
            </c:dLbl>
            <c:dLbl>
              <c:idx val="6"/>
              <c:layout>
                <c:manualLayout>
                  <c:x val="-2.0971402932599522E-2"/>
                  <c:y val="-1.0528770194958461E-3"/>
                </c:manualLayout>
              </c:layout>
              <c:tx>
                <c:rich>
                  <a:bodyPr/>
                  <a:lstStyle/>
                  <a:p>
                    <a:r>
                      <a:rPr lang="en-US" dirty="0"/>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233-1F40-8EE4-580C3293EE41}"/>
                </c:ext>
              </c:extLst>
            </c:dLbl>
            <c:dLbl>
              <c:idx val="7"/>
              <c:layout>
                <c:manualLayout>
                  <c:x val="9.731768915426979E-3"/>
                  <c:y val="-3.701935739259065E-2"/>
                </c:manualLayout>
              </c:layout>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233-1F40-8EE4-580C3293EE41}"/>
                </c:ext>
              </c:extLst>
            </c:dLbl>
            <c:dLbl>
              <c:idx val="8"/>
              <c:layout>
                <c:manualLayout>
                  <c:x val="6.732644794896743E-2"/>
                  <c:y val="-9.5910673068207067E-2"/>
                </c:manualLayout>
              </c:layout>
              <c:tx>
                <c:rich>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r>
                      <a:rPr lang="en-US" dirty="0"/>
                      <a:t>1.2%</a:t>
                    </a:r>
                  </a:p>
                </c:rich>
              </c:tx>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233-1F40-8EE4-580C3293EE41}"/>
                </c:ext>
              </c:extLst>
            </c:dLbl>
            <c:spPr>
              <a:noFill/>
              <a:ln>
                <a:noFill/>
              </a:ln>
              <a:effectLst/>
            </c:spPr>
            <c:txPr>
              <a:bodyPr rot="0" spcFirstLastPara="1" vertOverflow="ellipsis" vert="horz" wrap="square" lIns="38100" tIns="19050" rIns="38100" bIns="19050" anchor="ctr" anchorCtr="1">
                <a:spAutoFit/>
              </a:bodyPr>
              <a:lstStyle/>
              <a:p>
                <a:pPr rtl="0">
                  <a:defRPr sz="800" b="1"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Arkusz1!$A$2:$A$10</c:f>
              <c:strCache>
                <c:ptCount val="9"/>
                <c:pt idx="0">
                  <c:v>Polska</c:v>
                </c:pt>
                <c:pt idx="1">
                  <c:v>Rosja</c:v>
                </c:pt>
                <c:pt idx="2">
                  <c:v>Hiszpania</c:v>
                </c:pt>
                <c:pt idx="3">
                  <c:v>Pozostałe</c:v>
                </c:pt>
                <c:pt idx="4">
                  <c:v>Węgry</c:v>
                </c:pt>
                <c:pt idx="5">
                  <c:v>Czechy i Słowacja</c:v>
                </c:pt>
                <c:pt idx="6">
                  <c:v>Rumunia </c:v>
                </c:pt>
                <c:pt idx="7">
                  <c:v>Ukraina</c:v>
                </c:pt>
                <c:pt idx="8">
                  <c:v>Wielka Brytania</c:v>
                </c:pt>
              </c:strCache>
            </c:strRef>
          </c:cat>
          <c:val>
            <c:numRef>
              <c:f>Arkusz1!$B$2:$B$10</c:f>
              <c:numCache>
                <c:formatCode>0.0%</c:formatCode>
                <c:ptCount val="9"/>
                <c:pt idx="0">
                  <c:v>0.51900000000000002</c:v>
                </c:pt>
                <c:pt idx="1">
                  <c:v>9.8000000000000004E-2</c:v>
                </c:pt>
                <c:pt idx="2">
                  <c:v>7.3999999999999996E-2</c:v>
                </c:pt>
                <c:pt idx="3">
                  <c:v>0.11700000000000001</c:v>
                </c:pt>
                <c:pt idx="4">
                  <c:v>7.9000000000000001E-2</c:v>
                </c:pt>
                <c:pt idx="5">
                  <c:v>7.5999999999999998E-2</c:v>
                </c:pt>
                <c:pt idx="6">
                  <c:v>1.4E-2</c:v>
                </c:pt>
                <c:pt idx="7">
                  <c:v>0.01</c:v>
                </c:pt>
                <c:pt idx="8">
                  <c:v>1.2E-2</c:v>
                </c:pt>
              </c:numCache>
            </c:numRef>
          </c:val>
          <c:extLst>
            <c:ext xmlns:c16="http://schemas.microsoft.com/office/drawing/2014/chart" uri="{C3380CC4-5D6E-409C-BE32-E72D297353CC}">
              <c16:uniqueId val="{00000012-5233-1F40-8EE4-580C3293EE41}"/>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Arkusz1!$B$1</c:f>
              <c:strCache>
                <c:ptCount val="1"/>
                <c:pt idx="0">
                  <c:v>Sprzedaż</c:v>
                </c:pt>
              </c:strCache>
            </c:strRef>
          </c:tx>
          <c:spPr>
            <a:ln>
              <a:noFill/>
            </a:ln>
          </c:spPr>
          <c:dPt>
            <c:idx val="0"/>
            <c:bubble3D val="0"/>
            <c:spPr>
              <a:gradFill>
                <a:gsLst>
                  <a:gs pos="0">
                    <a:srgbClr val="8E0003"/>
                  </a:gs>
                  <a:gs pos="50000">
                    <a:srgbClr val="C00000"/>
                  </a:gs>
                  <a:gs pos="99000">
                    <a:srgbClr val="EB2D47"/>
                  </a:gs>
                </a:gsLst>
                <a:lin ang="5400000" scaled="1"/>
              </a:gradFill>
              <a:ln w="19050">
                <a:noFill/>
              </a:ln>
              <a:effectLst/>
            </c:spPr>
            <c:extLst>
              <c:ext xmlns:c16="http://schemas.microsoft.com/office/drawing/2014/chart" uri="{C3380CC4-5D6E-409C-BE32-E72D297353CC}">
                <c16:uniqueId val="{00000001-5DC5-B44A-B545-DD3D115F7101}"/>
              </c:ext>
            </c:extLst>
          </c:dPt>
          <c:dPt>
            <c:idx val="1"/>
            <c:bubble3D val="0"/>
            <c:spPr>
              <a:solidFill>
                <a:srgbClr val="9A3E3C"/>
              </a:solidFill>
              <a:ln w="19050">
                <a:noFill/>
              </a:ln>
              <a:effectLst/>
            </c:spPr>
            <c:extLst>
              <c:ext xmlns:c16="http://schemas.microsoft.com/office/drawing/2014/chart" uri="{C3380CC4-5D6E-409C-BE32-E72D297353CC}">
                <c16:uniqueId val="{00000003-5DC5-B44A-B545-DD3D115F7101}"/>
              </c:ext>
            </c:extLst>
          </c:dPt>
          <c:dPt>
            <c:idx val="2"/>
            <c:bubble3D val="0"/>
            <c:spPr>
              <a:solidFill>
                <a:srgbClr val="AA4642"/>
              </a:solidFill>
              <a:ln w="19050">
                <a:noFill/>
              </a:ln>
              <a:effectLst/>
            </c:spPr>
            <c:extLst>
              <c:ext xmlns:c16="http://schemas.microsoft.com/office/drawing/2014/chart" uri="{C3380CC4-5D6E-409C-BE32-E72D297353CC}">
                <c16:uniqueId val="{00000005-5DC5-B44A-B545-DD3D115F7101}"/>
              </c:ext>
            </c:extLst>
          </c:dPt>
          <c:dPt>
            <c:idx val="3"/>
            <c:bubble3D val="0"/>
            <c:spPr>
              <a:solidFill>
                <a:srgbClr val="B94D4A"/>
              </a:solidFill>
              <a:ln w="19050">
                <a:noFill/>
              </a:ln>
              <a:effectLst/>
            </c:spPr>
            <c:extLst>
              <c:ext xmlns:c16="http://schemas.microsoft.com/office/drawing/2014/chart" uri="{C3380CC4-5D6E-409C-BE32-E72D297353CC}">
                <c16:uniqueId val="{00000007-5DC5-B44A-B545-DD3D115F7101}"/>
              </c:ext>
            </c:extLst>
          </c:dPt>
          <c:dPt>
            <c:idx val="4"/>
            <c:bubble3D val="0"/>
            <c:spPr>
              <a:solidFill>
                <a:srgbClr val="D19392"/>
              </a:solidFill>
              <a:ln w="19050">
                <a:noFill/>
              </a:ln>
              <a:effectLst/>
            </c:spPr>
            <c:extLst>
              <c:ext xmlns:c16="http://schemas.microsoft.com/office/drawing/2014/chart" uri="{C3380CC4-5D6E-409C-BE32-E72D297353CC}">
                <c16:uniqueId val="{00000009-5DC5-B44A-B545-DD3D115F7101}"/>
              </c:ext>
            </c:extLst>
          </c:dPt>
          <c:dPt>
            <c:idx val="5"/>
            <c:bubble3D val="0"/>
            <c:spPr>
              <a:solidFill>
                <a:srgbClr val="DBAFAF"/>
              </a:solidFill>
              <a:ln w="19050">
                <a:noFill/>
              </a:ln>
              <a:effectLst/>
            </c:spPr>
            <c:extLst>
              <c:ext xmlns:c16="http://schemas.microsoft.com/office/drawing/2014/chart" uri="{C3380CC4-5D6E-409C-BE32-E72D297353CC}">
                <c16:uniqueId val="{0000000B-5DC5-B44A-B545-DD3D115F7101}"/>
              </c:ext>
            </c:extLst>
          </c:dPt>
          <c:dPt>
            <c:idx val="6"/>
            <c:bubble3D val="0"/>
            <c:spPr>
              <a:solidFill>
                <a:srgbClr val="DBAFAF"/>
              </a:solidFill>
              <a:ln w="19050">
                <a:noFill/>
              </a:ln>
              <a:effectLst/>
            </c:spPr>
            <c:extLst>
              <c:ext xmlns:c16="http://schemas.microsoft.com/office/drawing/2014/chart" uri="{C3380CC4-5D6E-409C-BE32-E72D297353CC}">
                <c16:uniqueId val="{0000000D-5DC5-B44A-B545-DD3D115F7101}"/>
              </c:ext>
            </c:extLst>
          </c:dPt>
          <c:dPt>
            <c:idx val="7"/>
            <c:bubble3D val="0"/>
            <c:spPr>
              <a:solidFill>
                <a:srgbClr val="E5C8C7"/>
              </a:solidFill>
              <a:ln w="19050">
                <a:noFill/>
              </a:ln>
              <a:effectLst/>
            </c:spPr>
            <c:extLst>
              <c:ext xmlns:c16="http://schemas.microsoft.com/office/drawing/2014/chart" uri="{C3380CC4-5D6E-409C-BE32-E72D297353CC}">
                <c16:uniqueId val="{0000000F-5DC5-B44A-B545-DD3D115F7101}"/>
              </c:ext>
            </c:extLst>
          </c:dPt>
          <c:dPt>
            <c:idx val="8"/>
            <c:bubble3D val="0"/>
            <c:spPr>
              <a:solidFill>
                <a:srgbClr val="E7D4D1"/>
              </a:solidFill>
              <a:ln w="19050">
                <a:noFill/>
              </a:ln>
              <a:effectLst/>
            </c:spPr>
            <c:extLst>
              <c:ext xmlns:c16="http://schemas.microsoft.com/office/drawing/2014/chart" uri="{C3380CC4-5D6E-409C-BE32-E72D297353CC}">
                <c16:uniqueId val="{00000011-5DC5-B44A-B545-DD3D115F7101}"/>
              </c:ext>
            </c:extLst>
          </c:dPt>
          <c:dLbls>
            <c:dLbl>
              <c:idx val="0"/>
              <c:tx>
                <c:rich>
                  <a:bodyPr/>
                  <a:lstStyle/>
                  <a:p>
                    <a:r>
                      <a:rPr lang="en-US"/>
                      <a:t>50.1</a:t>
                    </a:r>
                    <a:endParaRPr lang="en-US" dirty="0"/>
                  </a:p>
                  <a:p>
                    <a:r>
                      <a:rPr lang="en-US" dirty="0"/>
                      <a:t>%</a:t>
                    </a:r>
                    <a:endParaRPr lang="en-US"/>
                  </a:p>
                </c:rich>
              </c:tx>
              <c:showLegendKey val="0"/>
              <c:showVal val="1"/>
              <c:showCatName val="0"/>
              <c:showSerName val="0"/>
              <c:showPercent val="0"/>
              <c:showBubbleSize val="0"/>
              <c:extLst>
                <c:ext xmlns:c15="http://schemas.microsoft.com/office/drawing/2012/chart" uri="{CE6537A1-D6FC-4f65-9D91-7224C49458BB}">
                  <c15:layout>
                    <c:manualLayout>
                      <c:w val="0.11267613027865858"/>
                      <c:h val="0.1112178812592324"/>
                    </c:manualLayout>
                  </c15:layout>
                  <c15:showDataLabelsRange val="0"/>
                </c:ext>
                <c:ext xmlns:c16="http://schemas.microsoft.com/office/drawing/2014/chart" uri="{C3380CC4-5D6E-409C-BE32-E72D297353CC}">
                  <c16:uniqueId val="{00000001-5DC5-B44A-B545-DD3D115F7101}"/>
                </c:ext>
              </c:extLst>
            </c:dLbl>
            <c:dLbl>
              <c:idx val="1"/>
              <c:tx>
                <c:rich>
                  <a:bodyPr/>
                  <a:lstStyle/>
                  <a:p>
                    <a:r>
                      <a:rPr lang="en-US"/>
                      <a:t>10.6</a:t>
                    </a:r>
                  </a:p>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C5-B44A-B545-DD3D115F7101}"/>
                </c:ext>
              </c:extLst>
            </c:dLbl>
            <c:dLbl>
              <c:idx val="2"/>
              <c:tx>
                <c:rich>
                  <a:bodyPr/>
                  <a:lstStyle/>
                  <a:p>
                    <a:r>
                      <a:rPr lang="en-US"/>
                      <a:t>8.8%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DC5-B44A-B545-DD3D115F7101}"/>
                </c:ext>
              </c:extLst>
            </c:dLbl>
            <c:dLbl>
              <c:idx val="3"/>
              <c:tx>
                <c:rich>
                  <a:bodyPr/>
                  <a:lstStyle/>
                  <a:p>
                    <a:r>
                      <a:rPr lang="en-US"/>
                      <a:t>7.1%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DC5-B44A-B545-DD3D115F7101}"/>
                </c:ext>
              </c:extLst>
            </c:dLbl>
            <c:dLbl>
              <c:idx val="4"/>
              <c:tx>
                <c:rich>
                  <a:bodyPr/>
                  <a:lstStyle/>
                  <a:p>
                    <a:r>
                      <a:rPr lang="en-US"/>
                      <a:t>9.3%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DC5-B44A-B545-DD3D115F7101}"/>
                </c:ext>
              </c:extLst>
            </c:dLbl>
            <c:dLbl>
              <c:idx val="5"/>
              <c:layout>
                <c:manualLayout>
                  <c:x val="7.0228402071837882E-3"/>
                  <c:y val="3.2383816809952469E-2"/>
                </c:manualLayout>
              </c:layout>
              <c:tx>
                <c:rich>
                  <a:bodyPr rot="0" spcFirstLastPara="1" vertOverflow="ellipsis" vert="horz" wrap="square" lIns="38100" tIns="19050" rIns="38100" bIns="19050" anchor="ctr" anchorCtr="1">
                    <a:noAutofit/>
                  </a:bodyPr>
                  <a:lstStyle/>
                  <a:p>
                    <a:pPr rtl="0">
                      <a:defRPr sz="800" b="1" i="0" u="none" strike="noStrike" kern="1200" baseline="0">
                        <a:solidFill>
                          <a:schemeClr val="bg1"/>
                        </a:solidFill>
                        <a:latin typeface="Montserrat" pitchFamily="2" charset="0"/>
                        <a:ea typeface="+mn-ea"/>
                        <a:cs typeface="+mn-cs"/>
                      </a:defRPr>
                    </a:pPr>
                    <a:r>
                      <a:rPr lang="en-US" dirty="0"/>
                      <a:t>8.0%</a:t>
                    </a:r>
                  </a:p>
                </c:rich>
              </c:tx>
              <c:spPr>
                <a:noFill/>
                <a:ln>
                  <a:noFill/>
                </a:ln>
                <a:effectLst/>
              </c:spPr>
              <c:txPr>
                <a:bodyPr rot="0" spcFirstLastPara="1" vertOverflow="ellipsis" vert="horz" wrap="square" lIns="38100" tIns="19050" rIns="38100" bIns="19050" anchor="ctr" anchorCtr="1">
                  <a:noAutofit/>
                </a:bodyPr>
                <a:lstStyle/>
                <a:p>
                  <a:pPr rtl="0">
                    <a:defRPr sz="800" b="1"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4525617783004228E-2"/>
                      <c:h val="0.10254693488192411"/>
                    </c:manualLayout>
                  </c15:layout>
                  <c15:showDataLabelsRange val="0"/>
                </c:ext>
                <c:ext xmlns:c16="http://schemas.microsoft.com/office/drawing/2014/chart" uri="{C3380CC4-5D6E-409C-BE32-E72D297353CC}">
                  <c16:uniqueId val="{0000000B-5DC5-B44A-B545-DD3D115F7101}"/>
                </c:ext>
              </c:extLst>
            </c:dLbl>
            <c:dLbl>
              <c:idx val="6"/>
              <c:layout>
                <c:manualLayout>
                  <c:x val="-8.9877441139712549E-3"/>
                  <c:y val="-2.1034255004548499E-2"/>
                </c:manualLayout>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DC5-B44A-B545-DD3D115F7101}"/>
                </c:ext>
              </c:extLst>
            </c:dLbl>
            <c:dLbl>
              <c:idx val="7"/>
              <c:layout>
                <c:manualLayout>
                  <c:x val="1.5723598324741121E-2"/>
                  <c:y val="-2.1034255004548516E-2"/>
                </c:manualLayout>
              </c:layout>
              <c:tx>
                <c:rich>
                  <a:bodyPr/>
                  <a:lstStyle/>
                  <a:p>
                    <a:r>
                      <a:rPr lang="en-US" dirty="0"/>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DC5-B44A-B545-DD3D115F7101}"/>
                </c:ext>
              </c:extLst>
            </c:dLbl>
            <c:dLbl>
              <c:idx val="8"/>
              <c:layout>
                <c:manualLayout>
                  <c:x val="6.5910123502455467E-2"/>
                  <c:y val="-9.9906889925263351E-2"/>
                </c:manualLayout>
              </c:layout>
              <c:tx>
                <c:rich>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r>
                      <a:rPr lang="en-US" dirty="0"/>
                      <a:t>0.9%</a:t>
                    </a:r>
                  </a:p>
                </c:rich>
              </c:tx>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DC5-B44A-B545-DD3D115F7101}"/>
                </c:ext>
              </c:extLst>
            </c:dLbl>
            <c:spPr>
              <a:noFill/>
              <a:ln>
                <a:noFill/>
              </a:ln>
              <a:effectLst/>
            </c:spPr>
            <c:txPr>
              <a:bodyPr rot="0" spcFirstLastPara="1" vertOverflow="ellipsis" vert="horz" wrap="square" lIns="38100" tIns="19050" rIns="38100" bIns="19050" anchor="ctr" anchorCtr="1">
                <a:spAutoFit/>
              </a:bodyPr>
              <a:lstStyle/>
              <a:p>
                <a:pPr rtl="0">
                  <a:defRPr sz="800" b="1"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Arkusz1!$A$2:$A$10</c:f>
              <c:strCache>
                <c:ptCount val="9"/>
                <c:pt idx="0">
                  <c:v>Polska</c:v>
                </c:pt>
                <c:pt idx="1">
                  <c:v>Rosja</c:v>
                </c:pt>
                <c:pt idx="2">
                  <c:v>Hiszpania</c:v>
                </c:pt>
                <c:pt idx="3">
                  <c:v>Węgry</c:v>
                </c:pt>
                <c:pt idx="4">
                  <c:v>Pozostałe</c:v>
                </c:pt>
                <c:pt idx="5">
                  <c:v>Czechy i Słowacja</c:v>
                </c:pt>
                <c:pt idx="6">
                  <c:v>Rumunia </c:v>
                </c:pt>
                <c:pt idx="7">
                  <c:v>Ukraina</c:v>
                </c:pt>
                <c:pt idx="8">
                  <c:v>Wielka Brytania</c:v>
                </c:pt>
              </c:strCache>
            </c:strRef>
          </c:cat>
          <c:val>
            <c:numRef>
              <c:f>Arkusz1!$B$2:$B$10</c:f>
              <c:numCache>
                <c:formatCode>0.0%</c:formatCode>
                <c:ptCount val="9"/>
                <c:pt idx="0">
                  <c:v>0.501</c:v>
                </c:pt>
                <c:pt idx="1">
                  <c:v>0.106</c:v>
                </c:pt>
                <c:pt idx="2">
                  <c:v>8.7999999999999995E-2</c:v>
                </c:pt>
                <c:pt idx="3">
                  <c:v>7.0999999999999994E-2</c:v>
                </c:pt>
                <c:pt idx="4">
                  <c:v>9.2999999999999999E-2</c:v>
                </c:pt>
                <c:pt idx="5">
                  <c:v>0.08</c:v>
                </c:pt>
                <c:pt idx="6">
                  <c:v>2.9000000000000001E-2</c:v>
                </c:pt>
                <c:pt idx="7">
                  <c:v>2.1999999999999999E-2</c:v>
                </c:pt>
                <c:pt idx="8">
                  <c:v>8.9999999999999993E-3</c:v>
                </c:pt>
              </c:numCache>
            </c:numRef>
          </c:val>
          <c:extLst>
            <c:ext xmlns:c16="http://schemas.microsoft.com/office/drawing/2014/chart" uri="{C3380CC4-5D6E-409C-BE32-E72D297353CC}">
              <c16:uniqueId val="{00000012-5DC5-B44A-B545-DD3D115F7101}"/>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13750117356557E-2"/>
          <c:y val="2.1426773411365032E-2"/>
          <c:w val="0.75031675884868443"/>
          <c:h val="0.8455058776845048"/>
        </c:manualLayout>
      </c:layout>
      <c:barChart>
        <c:barDir val="col"/>
        <c:grouping val="stacked"/>
        <c:varyColors val="0"/>
        <c:ser>
          <c:idx val="0"/>
          <c:order val="0"/>
          <c:tx>
            <c:strRef>
              <c:f>Arkusz1!$B$1</c:f>
              <c:strCache>
                <c:ptCount val="1"/>
                <c:pt idx="0">
                  <c:v>Cost of sales</c:v>
                </c:pt>
              </c:strCache>
            </c:strRef>
          </c:tx>
          <c:spPr>
            <a:gradFill>
              <a:gsLst>
                <a:gs pos="0">
                  <a:srgbClr val="DBDBDB"/>
                </a:gs>
                <a:gs pos="0">
                  <a:schemeClr val="bg1">
                    <a:lumMod val="65000"/>
                  </a:schemeClr>
                </a:gs>
                <a:gs pos="100000">
                  <a:srgbClr val="EBEBEB"/>
                </a:gs>
                <a:gs pos="100000">
                  <a:srgbClr val="D4DEFF"/>
                </a:gs>
                <a:gs pos="100000">
                  <a:srgbClr val="96AB94"/>
                </a:gs>
              </a:gsLst>
              <a:lin ang="5400000" scaled="1"/>
            </a:gradFill>
            <a:ln>
              <a:noFill/>
            </a:ln>
            <a:effectLst/>
          </c:spPr>
          <c:invertIfNegative val="0"/>
          <c:dLbls>
            <c:dLbl>
              <c:idx val="0"/>
              <c:tx>
                <c:rich>
                  <a:bodyPr/>
                  <a:lstStyle/>
                  <a:p>
                    <a:r>
                      <a:rPr lang="en-US"/>
                      <a:t>64.0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A59-4BDC-A68E-C59EECEA9FA8}"/>
                </c:ext>
              </c:extLst>
            </c:dLbl>
            <c:dLbl>
              <c:idx val="1"/>
              <c:tx>
                <c:rich>
                  <a:bodyPr/>
                  <a:lstStyle/>
                  <a:p>
                    <a:r>
                      <a:rPr lang="en-US"/>
                      <a:t>76.3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A59-4BDC-A68E-C59EECEA9FA8}"/>
                </c:ext>
              </c:extLst>
            </c:dLbl>
            <c:dLbl>
              <c:idx val="2"/>
              <c:tx>
                <c:rich>
                  <a:bodyPr/>
                  <a:lstStyle/>
                  <a:p>
                    <a:r>
                      <a:rPr lang="en-US"/>
                      <a:t>77.5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A59-4BDC-A68E-C59EECEA9FA8}"/>
                </c:ext>
              </c:extLst>
            </c:dLbl>
            <c:dLbl>
              <c:idx val="3"/>
              <c:tx>
                <c:rich>
                  <a:bodyPr/>
                  <a:lstStyle/>
                  <a:p>
                    <a:r>
                      <a:rPr lang="en-US"/>
                      <a:t>74.8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3A59-4BDC-A68E-C59EECEA9FA8}"/>
                </c:ext>
              </c:extLst>
            </c:dLbl>
            <c:dLbl>
              <c:idx val="4"/>
              <c:tx>
                <c:rich>
                  <a:bodyPr/>
                  <a:lstStyle/>
                  <a:p>
                    <a:r>
                      <a:rPr lang="en-US"/>
                      <a:t>66.1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3A59-4BDC-A68E-C59EECEA9FA8}"/>
                </c:ext>
              </c:extLst>
            </c:dLbl>
            <c:dLbl>
              <c:idx val="5"/>
              <c:tx>
                <c:rich>
                  <a:bodyPr/>
                  <a:lstStyle/>
                  <a:p>
                    <a:r>
                      <a:rPr lang="en-US"/>
                      <a:t>74.4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3A59-4BDC-A68E-C59EECEA9FA8}"/>
                </c:ext>
              </c:extLst>
            </c:dLbl>
            <c:dLbl>
              <c:idx val="6"/>
              <c:tx>
                <c:rich>
                  <a:bodyPr/>
                  <a:lstStyle/>
                  <a:p>
                    <a:r>
                      <a:rPr lang="en-US"/>
                      <a:t>69.7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3A59-4BDC-A68E-C59EECEA9FA8}"/>
                </c:ext>
              </c:extLst>
            </c:dLbl>
            <c:dLbl>
              <c:idx val="7"/>
              <c:tx>
                <c:rich>
                  <a:bodyPr/>
                  <a:lstStyle/>
                  <a:p>
                    <a:r>
                      <a:rPr lang="en-US"/>
                      <a:t>70.8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3A59-4BDC-A68E-C59EECEA9FA8}"/>
                </c:ext>
              </c:extLst>
            </c:dLbl>
            <c:dLbl>
              <c:idx val="8"/>
              <c:tx>
                <c:rich>
                  <a:bodyPr/>
                  <a:lstStyle/>
                  <a:p>
                    <a:r>
                      <a:rPr lang="en-US"/>
                      <a:t>78.8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3A59-4BDC-A68E-C59EECEA9FA8}"/>
                </c:ext>
              </c:extLst>
            </c:dLbl>
            <c:dLbl>
              <c:idx val="9"/>
              <c:tx>
                <c:rich>
                  <a:bodyPr/>
                  <a:lstStyle/>
                  <a:p>
                    <a:r>
                      <a:rPr lang="en-US"/>
                      <a:t>95.0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3A59-4BDC-A68E-C59EECEA9FA8}"/>
                </c:ext>
              </c:extLst>
            </c:dLbl>
            <c:dLbl>
              <c:idx val="10"/>
              <c:layout>
                <c:manualLayout>
                  <c:x val="-1.3793609396540566E-16"/>
                  <c:y val="-9.2395349115145095E-17"/>
                </c:manualLayout>
              </c:layout>
              <c:tx>
                <c:rich>
                  <a:bodyPr/>
                  <a:lstStyle/>
                  <a:p>
                    <a:r>
                      <a:rPr lang="en-US" dirty="0"/>
                      <a:t>99.3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3A59-4BDC-A68E-C59EECEA9FA8}"/>
                </c:ext>
              </c:extLst>
            </c:dLbl>
            <c:dLbl>
              <c:idx val="11"/>
              <c:tx>
                <c:rich>
                  <a:bodyPr/>
                  <a:lstStyle/>
                  <a:p>
                    <a:r>
                      <a:rPr lang="en-US"/>
                      <a:t>106.1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3A59-4BDC-A68E-C59EECEA9FA8}"/>
                </c:ext>
              </c:extLst>
            </c:dLbl>
            <c:dLbl>
              <c:idx val="12"/>
              <c:tx>
                <c:rich>
                  <a:bodyPr/>
                  <a:lstStyle/>
                  <a:p>
                    <a:r>
                      <a:rPr lang="en-US"/>
                      <a:t>97.8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3A59-4BDC-A68E-C59EECEA9FA8}"/>
                </c:ext>
              </c:extLst>
            </c:dLbl>
            <c:dLbl>
              <c:idx val="13"/>
              <c:tx>
                <c:rich>
                  <a:bodyPr/>
                  <a:lstStyle/>
                  <a:p>
                    <a:r>
                      <a:rPr lang="en-US"/>
                      <a:t>126.0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3A59-4BDC-A68E-C59EECEA9FA8}"/>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strCache>
            </c:strRef>
          </c:cat>
          <c:val>
            <c:numRef>
              <c:f>Arkusz1!$B$2:$B$15</c:f>
              <c:numCache>
                <c:formatCode>0.0</c:formatCode>
                <c:ptCount val="14"/>
                <c:pt idx="0">
                  <c:v>64</c:v>
                </c:pt>
                <c:pt idx="1">
                  <c:v>76.3</c:v>
                </c:pt>
                <c:pt idx="2">
                  <c:v>77.5</c:v>
                </c:pt>
                <c:pt idx="3">
                  <c:v>74.8</c:v>
                </c:pt>
                <c:pt idx="4">
                  <c:v>66.099999999999994</c:v>
                </c:pt>
                <c:pt idx="5">
                  <c:v>74.400000000000006</c:v>
                </c:pt>
                <c:pt idx="6">
                  <c:v>69.7</c:v>
                </c:pt>
                <c:pt idx="7">
                  <c:v>70.8</c:v>
                </c:pt>
                <c:pt idx="8">
                  <c:v>78.8</c:v>
                </c:pt>
                <c:pt idx="9">
                  <c:v>95</c:v>
                </c:pt>
                <c:pt idx="10">
                  <c:v>99.3</c:v>
                </c:pt>
                <c:pt idx="11">
                  <c:v>106.1</c:v>
                </c:pt>
                <c:pt idx="12">
                  <c:v>97.8</c:v>
                </c:pt>
                <c:pt idx="13">
                  <c:v>126</c:v>
                </c:pt>
              </c:numCache>
            </c:numRef>
          </c:val>
          <c:extLst>
            <c:ext xmlns:c16="http://schemas.microsoft.com/office/drawing/2014/chart" uri="{C3380CC4-5D6E-409C-BE32-E72D297353CC}">
              <c16:uniqueId val="{00000000-44B0-E14B-B79D-5C7DDD28E229}"/>
            </c:ext>
          </c:extLst>
        </c:ser>
        <c:ser>
          <c:idx val="1"/>
          <c:order val="1"/>
          <c:tx>
            <c:strRef>
              <c:f>Arkusz1!$C$1</c:f>
              <c:strCache>
                <c:ptCount val="1"/>
                <c:pt idx="0">
                  <c:v>Selling expenses</c:v>
                </c:pt>
              </c:strCache>
            </c:strRef>
          </c:tx>
          <c:spPr>
            <a:gradFill>
              <a:gsLst>
                <a:gs pos="0">
                  <a:srgbClr val="929292">
                    <a:shade val="30000"/>
                    <a:satMod val="115000"/>
                  </a:srgbClr>
                </a:gs>
                <a:gs pos="50000">
                  <a:srgbClr val="929292">
                    <a:shade val="67500"/>
                    <a:satMod val="115000"/>
                  </a:srgbClr>
                </a:gs>
                <a:gs pos="100000">
                  <a:srgbClr val="929292">
                    <a:shade val="100000"/>
                    <a:satMod val="115000"/>
                  </a:srgbClr>
                </a:gs>
              </a:gsLst>
              <a:lin ang="18900000" scaled="1"/>
            </a:gradFill>
            <a:ln>
              <a:noFill/>
            </a:ln>
            <a:effectLst/>
          </c:spPr>
          <c:invertIfNegative val="0"/>
          <c:dLbls>
            <c:dLbl>
              <c:idx val="0"/>
              <c:tx>
                <c:rich>
                  <a:bodyPr/>
                  <a:lstStyle/>
                  <a:p>
                    <a:r>
                      <a:rPr lang="en-US"/>
                      <a:t>9.7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59-4BDC-A68E-C59EECEA9FA8}"/>
                </c:ext>
              </c:extLst>
            </c:dLbl>
            <c:dLbl>
              <c:idx val="1"/>
              <c:layout>
                <c:manualLayout>
                  <c:x val="-2.1743291438853263E-17"/>
                  <c:y val="0"/>
                </c:manualLayout>
              </c:layout>
              <c:tx>
                <c:rich>
                  <a:bodyPr/>
                  <a:lstStyle/>
                  <a:p>
                    <a:r>
                      <a:rPr lang="en-US" dirty="0"/>
                      <a:t>10.8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B0-E14B-B79D-5C7DDD28E229}"/>
                </c:ext>
              </c:extLst>
            </c:dLbl>
            <c:dLbl>
              <c:idx val="2"/>
              <c:tx>
                <c:rich>
                  <a:bodyPr/>
                  <a:lstStyle/>
                  <a:p>
                    <a:r>
                      <a:rPr lang="en-US"/>
                      <a:t>9.6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A59-4BDC-A68E-C59EECEA9FA8}"/>
                </c:ext>
              </c:extLst>
            </c:dLbl>
            <c:dLbl>
              <c:idx val="3"/>
              <c:tx>
                <c:rich>
                  <a:bodyPr/>
                  <a:lstStyle/>
                  <a:p>
                    <a:r>
                      <a:rPr lang="en-US"/>
                      <a:t>10.6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A59-4BDC-A68E-C59EECEA9FA8}"/>
                </c:ext>
              </c:extLst>
            </c:dLbl>
            <c:dLbl>
              <c:idx val="4"/>
              <c:tx>
                <c:rich>
                  <a:bodyPr/>
                  <a:lstStyle/>
                  <a:p>
                    <a:r>
                      <a:rPr lang="en-US"/>
                      <a:t>8.5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A59-4BDC-A68E-C59EECEA9FA8}"/>
                </c:ext>
              </c:extLst>
            </c:dLbl>
            <c:dLbl>
              <c:idx val="5"/>
              <c:tx>
                <c:rich>
                  <a:bodyPr/>
                  <a:lstStyle/>
                  <a:p>
                    <a:r>
                      <a:rPr lang="en-US"/>
                      <a:t>8.7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A59-4BDC-A68E-C59EECEA9FA8}"/>
                </c:ext>
              </c:extLst>
            </c:dLbl>
            <c:dLbl>
              <c:idx val="6"/>
              <c:tx>
                <c:rich>
                  <a:bodyPr/>
                  <a:lstStyle/>
                  <a:p>
                    <a:r>
                      <a:rPr lang="en-US"/>
                      <a:t>9.3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A59-4BDC-A68E-C59EECEA9FA8}"/>
                </c:ext>
              </c:extLst>
            </c:dLbl>
            <c:dLbl>
              <c:idx val="7"/>
              <c:tx>
                <c:rich>
                  <a:bodyPr/>
                  <a:lstStyle/>
                  <a:p>
                    <a:r>
                      <a:rPr lang="en-US"/>
                      <a:t>10.6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A59-4BDC-A68E-C59EECEA9FA8}"/>
                </c:ext>
              </c:extLst>
            </c:dLbl>
            <c:dLbl>
              <c:idx val="8"/>
              <c:tx>
                <c:rich>
                  <a:bodyPr/>
                  <a:lstStyle/>
                  <a:p>
                    <a:r>
                      <a:rPr lang="en-US"/>
                      <a:t>9.2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A59-4BDC-A68E-C59EECEA9FA8}"/>
                </c:ext>
              </c:extLst>
            </c:dLbl>
            <c:dLbl>
              <c:idx val="9"/>
              <c:tx>
                <c:rich>
                  <a:bodyPr/>
                  <a:lstStyle/>
                  <a:p>
                    <a:r>
                      <a:rPr lang="en-US" b="0" i="0" u="none" baseline="0" dirty="0"/>
                      <a:t>11.3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4B0-E14B-B79D-5C7DDD28E229}"/>
                </c:ext>
              </c:extLst>
            </c:dLbl>
            <c:dLbl>
              <c:idx val="10"/>
              <c:tx>
                <c:rich>
                  <a:bodyPr/>
                  <a:lstStyle/>
                  <a:p>
                    <a:r>
                      <a:rPr lang="en-US"/>
                      <a:t>11.3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3A59-4BDC-A68E-C59EECEA9FA8}"/>
                </c:ext>
              </c:extLst>
            </c:dLbl>
            <c:dLbl>
              <c:idx val="11"/>
              <c:tx>
                <c:rich>
                  <a:bodyPr/>
                  <a:lstStyle/>
                  <a:p>
                    <a:r>
                      <a:rPr lang="en-US"/>
                      <a:t>11.7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3A59-4BDC-A68E-C59EECEA9FA8}"/>
                </c:ext>
              </c:extLst>
            </c:dLbl>
            <c:dLbl>
              <c:idx val="12"/>
              <c:tx>
                <c:rich>
                  <a:bodyPr/>
                  <a:lstStyle/>
                  <a:p>
                    <a:r>
                      <a:rPr lang="en-US"/>
                      <a:t>11.2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3A59-4BDC-A68E-C59EECEA9FA8}"/>
                </c:ext>
              </c:extLst>
            </c:dLbl>
            <c:dLbl>
              <c:idx val="13"/>
              <c:tx>
                <c:rich>
                  <a:bodyPr/>
                  <a:lstStyle/>
                  <a:p>
                    <a:r>
                      <a:rPr lang="en-US"/>
                      <a:t>13.3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3A59-4BDC-A68E-C59EECEA9FA8}"/>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strCache>
            </c:strRef>
          </c:cat>
          <c:val>
            <c:numRef>
              <c:f>Arkusz1!$C$2:$C$15</c:f>
              <c:numCache>
                <c:formatCode>0.0</c:formatCode>
                <c:ptCount val="14"/>
                <c:pt idx="0">
                  <c:v>9.6999999999999993</c:v>
                </c:pt>
                <c:pt idx="1">
                  <c:v>10.8</c:v>
                </c:pt>
                <c:pt idx="2">
                  <c:v>9.6</c:v>
                </c:pt>
                <c:pt idx="3">
                  <c:v>10.6</c:v>
                </c:pt>
                <c:pt idx="4">
                  <c:v>8.5</c:v>
                </c:pt>
                <c:pt idx="5">
                  <c:v>8.6999999999999993</c:v>
                </c:pt>
                <c:pt idx="6">
                  <c:v>9.3000000000000007</c:v>
                </c:pt>
                <c:pt idx="7">
                  <c:v>10.6</c:v>
                </c:pt>
                <c:pt idx="8">
                  <c:v>9.1999999999999993</c:v>
                </c:pt>
                <c:pt idx="9">
                  <c:v>11.3</c:v>
                </c:pt>
                <c:pt idx="10">
                  <c:v>11.3</c:v>
                </c:pt>
                <c:pt idx="11">
                  <c:v>11.7</c:v>
                </c:pt>
                <c:pt idx="12">
                  <c:v>11.2</c:v>
                </c:pt>
                <c:pt idx="13">
                  <c:v>13.3</c:v>
                </c:pt>
              </c:numCache>
            </c:numRef>
          </c:val>
          <c:extLst>
            <c:ext xmlns:c16="http://schemas.microsoft.com/office/drawing/2014/chart" uri="{C3380CC4-5D6E-409C-BE32-E72D297353CC}">
              <c16:uniqueId val="{00000003-44B0-E14B-B79D-5C7DDD28E229}"/>
            </c:ext>
          </c:extLst>
        </c:ser>
        <c:ser>
          <c:idx val="2"/>
          <c:order val="2"/>
          <c:tx>
            <c:strRef>
              <c:f>Arkusz1!$D$1</c:f>
              <c:strCache>
                <c:ptCount val="1"/>
                <c:pt idx="0">
                  <c:v>SG&amp;A</c:v>
                </c:pt>
              </c:strCache>
            </c:strRef>
          </c:tx>
          <c:spPr>
            <a:gradFill>
              <a:gsLst>
                <a:gs pos="0">
                  <a:srgbClr val="8E0003"/>
                </a:gs>
                <a:gs pos="50000">
                  <a:srgbClr val="C00000"/>
                </a:gs>
                <a:gs pos="99000">
                  <a:srgbClr val="EB2D47"/>
                </a:gs>
              </a:gsLst>
              <a:lin ang="5400000" scaled="1"/>
            </a:gradFill>
            <a:ln>
              <a:noFill/>
            </a:ln>
            <a:effectLst/>
          </c:spPr>
          <c:invertIfNegative val="0"/>
          <c:dLbls>
            <c:dLbl>
              <c:idx val="1"/>
              <c:tx>
                <c:rich>
                  <a:bodyPr/>
                  <a:lstStyle/>
                  <a:p>
                    <a:r>
                      <a:rPr lang="en-US"/>
                      <a:t>7.2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A59-4BDC-A68E-C59EECEA9FA8}"/>
                </c:ext>
              </c:extLst>
            </c:dLbl>
            <c:dLbl>
              <c:idx val="2"/>
              <c:tx>
                <c:rich>
                  <a:bodyPr/>
                  <a:lstStyle/>
                  <a:p>
                    <a:r>
                      <a:rPr lang="en-US"/>
                      <a:t>6.5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A59-4BDC-A68E-C59EECEA9FA8}"/>
                </c:ext>
              </c:extLst>
            </c:dLbl>
            <c:dLbl>
              <c:idx val="3"/>
              <c:tx>
                <c:rich>
                  <a:bodyPr/>
                  <a:lstStyle/>
                  <a:p>
                    <a:r>
                      <a:rPr lang="en-US"/>
                      <a:t>7.7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A59-4BDC-A68E-C59EECEA9FA8}"/>
                </c:ext>
              </c:extLst>
            </c:dLbl>
            <c:dLbl>
              <c:idx val="4"/>
              <c:tx>
                <c:rich>
                  <a:bodyPr/>
                  <a:lstStyle/>
                  <a:p>
                    <a:r>
                      <a:rPr lang="en-US"/>
                      <a:t>6.3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A59-4BDC-A68E-C59EECEA9FA8}"/>
                </c:ext>
              </c:extLst>
            </c:dLbl>
            <c:dLbl>
              <c:idx val="5"/>
              <c:tx>
                <c:rich>
                  <a:bodyPr/>
                  <a:lstStyle/>
                  <a:p>
                    <a:r>
                      <a:rPr lang="en-US"/>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A59-4BDC-A68E-C59EECEA9FA8}"/>
                </c:ext>
              </c:extLst>
            </c:dLbl>
            <c:dLbl>
              <c:idx val="6"/>
              <c:tx>
                <c:rich>
                  <a:bodyPr/>
                  <a:lstStyle/>
                  <a:p>
                    <a:r>
                      <a:rPr lang="en-US"/>
                      <a:t>6.9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A59-4BDC-A68E-C59EECEA9FA8}"/>
                </c:ext>
              </c:extLst>
            </c:dLbl>
            <c:dLbl>
              <c:idx val="7"/>
              <c:tx>
                <c:rich>
                  <a:bodyPr/>
                  <a:lstStyle/>
                  <a:p>
                    <a:r>
                      <a:rPr lang="en-US" b="0" i="0" u="none" baseline="0" dirty="0"/>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4B0-E14B-B79D-5C7DDD28E229}"/>
                </c:ext>
              </c:extLst>
            </c:dLbl>
            <c:dLbl>
              <c:idx val="8"/>
              <c:tx>
                <c:rich>
                  <a:bodyPr/>
                  <a:lstStyle/>
                  <a:p>
                    <a:r>
                      <a:rPr lang="en-US"/>
                      <a:t>6.8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A59-4BDC-A68E-C59EECEA9FA8}"/>
                </c:ext>
              </c:extLst>
            </c:dLbl>
            <c:dLbl>
              <c:idx val="9"/>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A59-4BDC-A68E-C59EECEA9FA8}"/>
                </c:ext>
              </c:extLst>
            </c:dLbl>
            <c:dLbl>
              <c:idx val="10"/>
              <c:tx>
                <c:rich>
                  <a:bodyPr/>
                  <a:lstStyle/>
                  <a:p>
                    <a:r>
                      <a:rPr lang="en-US"/>
                      <a:t>7.6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3A59-4BDC-A68E-C59EECEA9FA8}"/>
                </c:ext>
              </c:extLst>
            </c:dLbl>
            <c:dLbl>
              <c:idx val="11"/>
              <c:tx>
                <c:rich>
                  <a:bodyPr/>
                  <a:lstStyle/>
                  <a:p>
                    <a:r>
                      <a:rPr lang="en-US"/>
                      <a:t>8.4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3A59-4BDC-A68E-C59EECEA9FA8}"/>
                </c:ext>
              </c:extLst>
            </c:dLbl>
            <c:dLbl>
              <c:idx val="12"/>
              <c:tx>
                <c:rich>
                  <a:bodyPr/>
                  <a:lstStyle/>
                  <a:p>
                    <a:r>
                      <a:rPr lang="en-US"/>
                      <a:t>8.7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3A59-4BDC-A68E-C59EECEA9FA8}"/>
                </c:ext>
              </c:extLst>
            </c:dLbl>
            <c:dLbl>
              <c:idx val="13"/>
              <c:tx>
                <c:rich>
                  <a:bodyPr/>
                  <a:lstStyle/>
                  <a:p>
                    <a:r>
                      <a:rPr lang="en-US"/>
                      <a:t>9.3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3A59-4BDC-A68E-C59EECEA9FA8}"/>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strCache>
            </c:strRef>
          </c:cat>
          <c:val>
            <c:numRef>
              <c:f>Arkusz1!$D$2:$D$15</c:f>
              <c:numCache>
                <c:formatCode>General</c:formatCode>
                <c:ptCount val="14"/>
                <c:pt idx="0">
                  <c:v>6</c:v>
                </c:pt>
                <c:pt idx="1">
                  <c:v>7.2</c:v>
                </c:pt>
                <c:pt idx="2">
                  <c:v>6.5</c:v>
                </c:pt>
                <c:pt idx="3">
                  <c:v>7.7</c:v>
                </c:pt>
                <c:pt idx="4">
                  <c:v>6.3</c:v>
                </c:pt>
                <c:pt idx="5">
                  <c:v>6.6</c:v>
                </c:pt>
                <c:pt idx="6">
                  <c:v>6.9</c:v>
                </c:pt>
                <c:pt idx="7" formatCode="0.0">
                  <c:v>7</c:v>
                </c:pt>
                <c:pt idx="8">
                  <c:v>6.8</c:v>
                </c:pt>
                <c:pt idx="9">
                  <c:v>7.6</c:v>
                </c:pt>
                <c:pt idx="10">
                  <c:v>7.6</c:v>
                </c:pt>
                <c:pt idx="11">
                  <c:v>8.4</c:v>
                </c:pt>
                <c:pt idx="12">
                  <c:v>8.6999999999999993</c:v>
                </c:pt>
                <c:pt idx="13">
                  <c:v>9.3000000000000007</c:v>
                </c:pt>
              </c:numCache>
            </c:numRef>
          </c:val>
          <c:extLst>
            <c:ext xmlns:c16="http://schemas.microsoft.com/office/drawing/2014/chart" uri="{C3380CC4-5D6E-409C-BE32-E72D297353CC}">
              <c16:uniqueId val="{00000005-44B0-E14B-B79D-5C7DDD28E229}"/>
            </c:ext>
          </c:extLst>
        </c:ser>
        <c:dLbls>
          <c:showLegendKey val="0"/>
          <c:showVal val="0"/>
          <c:showCatName val="0"/>
          <c:showSerName val="0"/>
          <c:showPercent val="0"/>
          <c:showBubbleSize val="0"/>
        </c:dLbls>
        <c:gapWidth val="79"/>
        <c:overlap val="100"/>
        <c:axId val="122843136"/>
        <c:axId val="122844672"/>
      </c:barChart>
      <c:catAx>
        <c:axId val="122843136"/>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122844672"/>
        <c:crosses val="autoZero"/>
        <c:auto val="1"/>
        <c:lblAlgn val="ctr"/>
        <c:lblOffset val="100"/>
        <c:noMultiLvlLbl val="0"/>
      </c:catAx>
      <c:valAx>
        <c:axId val="122844672"/>
        <c:scaling>
          <c:orientation val="minMax"/>
        </c:scaling>
        <c:delete val="1"/>
        <c:axPos val="l"/>
        <c:numFmt formatCode="0" sourceLinked="0"/>
        <c:majorTickMark val="out"/>
        <c:minorTickMark val="none"/>
        <c:tickLblPos val="nextTo"/>
        <c:crossAx val="122843136"/>
        <c:crosses val="autoZero"/>
        <c:crossBetween val="between"/>
      </c:valAx>
      <c:spPr>
        <a:noFill/>
        <a:ln>
          <a:noFill/>
        </a:ln>
        <a:effectLst/>
      </c:spPr>
    </c:plotArea>
    <c:legend>
      <c:legendPos val="r"/>
      <c:legendEntry>
        <c:idx val="0"/>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Entry>
      <c:legendEntry>
        <c:idx val="1"/>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Entry>
      <c:legendEntry>
        <c:idx val="2"/>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Entry>
      <c:layout>
        <c:manualLayout>
          <c:xMode val="edge"/>
          <c:yMode val="edge"/>
          <c:x val="0.77580085194541759"/>
          <c:y val="0.11817239222703391"/>
          <c:w val="0.15035038699459116"/>
          <c:h val="0.27961399414627297"/>
        </c:manualLayout>
      </c:layout>
      <c:overlay val="0"/>
      <c:spPr>
        <a:noFill/>
        <a:ln>
          <a:noFill/>
        </a:ln>
        <a:effectLst/>
      </c:spPr>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3641100253044E-2"/>
          <c:y val="4.7139058055335227E-2"/>
          <c:w val="0.89565999348715253"/>
          <c:h val="0.86140420612623503"/>
        </c:manualLayout>
      </c:layout>
      <c:barChart>
        <c:barDir val="col"/>
        <c:grouping val="stacked"/>
        <c:varyColors val="0"/>
        <c:ser>
          <c:idx val="0"/>
          <c:order val="0"/>
          <c:tx>
            <c:strRef>
              <c:f>Arkusz1!$B$1</c:f>
              <c:strCache>
                <c:ptCount val="1"/>
                <c:pt idx="0">
                  <c:v>Cost of sales</c:v>
                </c:pt>
              </c:strCache>
            </c:strRef>
          </c:tx>
          <c:spPr>
            <a:gradFill>
              <a:gsLst>
                <a:gs pos="0">
                  <a:srgbClr val="DBDBDB"/>
                </a:gs>
                <a:gs pos="0">
                  <a:schemeClr val="bg1">
                    <a:lumMod val="65000"/>
                  </a:schemeClr>
                </a:gs>
                <a:gs pos="100000">
                  <a:srgbClr val="EBEBEB"/>
                </a:gs>
                <a:gs pos="100000">
                  <a:srgbClr val="D4DEFF"/>
                </a:gs>
                <a:gs pos="100000">
                  <a:srgbClr val="96AB94"/>
                </a:gs>
              </a:gsLst>
              <a:lin ang="5400000" scaled="1"/>
            </a:gradFill>
            <a:ln>
              <a:noFill/>
            </a:ln>
            <a:effectLst/>
          </c:spPr>
          <c:invertIfNegative val="0"/>
          <c:dLbls>
            <c:dLbl>
              <c:idx val="0"/>
              <c:tx>
                <c:rich>
                  <a:bodyPr/>
                  <a:lstStyle/>
                  <a:p>
                    <a:r>
                      <a:rPr lang="en-US"/>
                      <a:t>173.8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BDC-4A71-9D37-ECEB0FCA7A07}"/>
                </c:ext>
              </c:extLst>
            </c:dLbl>
            <c:dLbl>
              <c:idx val="1"/>
              <c:tx>
                <c:rich>
                  <a:bodyPr/>
                  <a:lstStyle/>
                  <a:p>
                    <a:r>
                      <a:rPr lang="en-US"/>
                      <a:t>223.9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DC-4A71-9D37-ECEB0FCA7A07}"/>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Arkusz1!$B$2:$B$3</c:f>
              <c:numCache>
                <c:formatCode>0.0</c:formatCode>
                <c:ptCount val="2"/>
                <c:pt idx="0">
                  <c:v>173.8</c:v>
                </c:pt>
                <c:pt idx="1">
                  <c:v>223.9</c:v>
                </c:pt>
              </c:numCache>
            </c:numRef>
          </c:val>
          <c:extLst>
            <c:ext xmlns:c16="http://schemas.microsoft.com/office/drawing/2014/chart" uri="{C3380CC4-5D6E-409C-BE32-E72D297353CC}">
              <c16:uniqueId val="{00000000-1279-2E43-AB55-805D472F0C21}"/>
            </c:ext>
          </c:extLst>
        </c:ser>
        <c:ser>
          <c:idx val="1"/>
          <c:order val="1"/>
          <c:tx>
            <c:strRef>
              <c:f>Arkusz1!$C$1</c:f>
              <c:strCache>
                <c:ptCount val="1"/>
                <c:pt idx="0">
                  <c:v>Selling expenses</c:v>
                </c:pt>
              </c:strCache>
            </c:strRef>
          </c:tx>
          <c:spPr>
            <a:gradFill>
              <a:gsLst>
                <a:gs pos="0">
                  <a:srgbClr val="929292">
                    <a:shade val="30000"/>
                    <a:satMod val="115000"/>
                  </a:srgbClr>
                </a:gs>
                <a:gs pos="50000">
                  <a:srgbClr val="929292">
                    <a:shade val="67500"/>
                    <a:satMod val="115000"/>
                  </a:srgbClr>
                </a:gs>
                <a:gs pos="100000">
                  <a:srgbClr val="929292">
                    <a:shade val="100000"/>
                    <a:satMod val="115000"/>
                  </a:srgbClr>
                </a:gs>
              </a:gsLst>
              <a:lin ang="18900000" scaled="1"/>
            </a:gradFill>
            <a:ln>
              <a:noFill/>
            </a:ln>
            <a:effectLst/>
          </c:spPr>
          <c:invertIfNegative val="0"/>
          <c:dLbls>
            <c:dLbl>
              <c:idx val="0"/>
              <c:tx>
                <c:rich>
                  <a:bodyPr/>
                  <a:lstStyle/>
                  <a:p>
                    <a:r>
                      <a:rPr lang="en-US"/>
                      <a:t>20.6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BDC-4A71-9D37-ECEB0FCA7A07}"/>
                </c:ext>
              </c:extLst>
            </c:dLbl>
            <c:dLbl>
              <c:idx val="1"/>
              <c:layout>
                <c:manualLayout>
                  <c:x val="-2.1743291438853263E-17"/>
                  <c:y val="0"/>
                </c:manualLayout>
              </c:layout>
              <c:tx>
                <c:rich>
                  <a:bodyPr/>
                  <a:lstStyle/>
                  <a:p>
                    <a:r>
                      <a:rPr lang="en-US" dirty="0"/>
                      <a:t>24.5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279-2E43-AB55-805D472F0C21}"/>
                </c:ext>
              </c:extLst>
            </c:dLbl>
            <c:dLbl>
              <c:idx val="9"/>
              <c:tx>
                <c:rich>
                  <a:bodyPr/>
                  <a:lstStyle/>
                  <a:p>
                    <a:r>
                      <a:rPr lang="en-gb" b="0" i="0" u="none" baseline="0"/>
                      <a:t>3.4</a:t>
                    </a:r>
                    <a:endParaRPr lang="en-gb"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279-2E43-AB55-805D472F0C21}"/>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Arkusz1!$C$2:$C$3</c:f>
              <c:numCache>
                <c:formatCode>0.0</c:formatCode>
                <c:ptCount val="2"/>
                <c:pt idx="0">
                  <c:v>20.6</c:v>
                </c:pt>
                <c:pt idx="1">
                  <c:v>24.5</c:v>
                </c:pt>
              </c:numCache>
            </c:numRef>
          </c:val>
          <c:extLst>
            <c:ext xmlns:c16="http://schemas.microsoft.com/office/drawing/2014/chart" uri="{C3380CC4-5D6E-409C-BE32-E72D297353CC}">
              <c16:uniqueId val="{00000003-1279-2E43-AB55-805D472F0C21}"/>
            </c:ext>
          </c:extLst>
        </c:ser>
        <c:ser>
          <c:idx val="2"/>
          <c:order val="2"/>
          <c:tx>
            <c:strRef>
              <c:f>Arkusz1!$D$1</c:f>
              <c:strCache>
                <c:ptCount val="1"/>
                <c:pt idx="0">
                  <c:v>SG&amp;A</c:v>
                </c:pt>
              </c:strCache>
            </c:strRef>
          </c:tx>
          <c:spPr>
            <a:gradFill>
              <a:gsLst>
                <a:gs pos="0">
                  <a:srgbClr val="8E0003"/>
                </a:gs>
                <a:gs pos="50000">
                  <a:srgbClr val="C00000"/>
                </a:gs>
                <a:gs pos="99000">
                  <a:srgbClr val="EB2D47"/>
                </a:gs>
              </a:gsLst>
              <a:lin ang="5400000" scaled="1"/>
            </a:gradFill>
            <a:ln>
              <a:noFill/>
            </a:ln>
            <a:effectLst/>
          </c:spPr>
          <c:invertIfNegative val="0"/>
          <c:dLbls>
            <c:dLbl>
              <c:idx val="0"/>
              <c:tx>
                <c:rich>
                  <a:bodyPr/>
                  <a:lstStyle/>
                  <a:p>
                    <a:r>
                      <a:rPr lang="en-US"/>
                      <a:t>14.4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DC-4A71-9D37-ECEB0FCA7A07}"/>
                </c:ext>
              </c:extLst>
            </c:dLbl>
            <c:dLbl>
              <c:idx val="1"/>
              <c:tx>
                <c:rich>
                  <a:bodyPr/>
                  <a:lstStyle/>
                  <a:p>
                    <a:r>
                      <a:rPr lang="en-US"/>
                      <a:t>18.1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DC-4A71-9D37-ECEB0FCA7A07}"/>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Arkusz1!$D$2:$D$3</c:f>
              <c:numCache>
                <c:formatCode>General</c:formatCode>
                <c:ptCount val="2"/>
                <c:pt idx="0">
                  <c:v>14.4</c:v>
                </c:pt>
                <c:pt idx="1">
                  <c:v>18.100000000000001</c:v>
                </c:pt>
              </c:numCache>
            </c:numRef>
          </c:val>
          <c:extLst>
            <c:ext xmlns:c16="http://schemas.microsoft.com/office/drawing/2014/chart" uri="{C3380CC4-5D6E-409C-BE32-E72D297353CC}">
              <c16:uniqueId val="{00000004-1279-2E43-AB55-805D472F0C21}"/>
            </c:ext>
          </c:extLst>
        </c:ser>
        <c:dLbls>
          <c:showLegendKey val="0"/>
          <c:showVal val="0"/>
          <c:showCatName val="0"/>
          <c:showSerName val="0"/>
          <c:showPercent val="0"/>
          <c:showBubbleSize val="0"/>
        </c:dLbls>
        <c:gapWidth val="122"/>
        <c:overlap val="100"/>
        <c:axId val="99347456"/>
        <c:axId val="99488512"/>
      </c:barChart>
      <c:catAx>
        <c:axId val="99347456"/>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99488512"/>
        <c:crosses val="autoZero"/>
        <c:auto val="1"/>
        <c:lblAlgn val="ctr"/>
        <c:lblOffset val="100"/>
        <c:noMultiLvlLbl val="0"/>
      </c:catAx>
      <c:valAx>
        <c:axId val="99488512"/>
        <c:scaling>
          <c:orientation val="minMax"/>
        </c:scaling>
        <c:delete val="1"/>
        <c:axPos val="l"/>
        <c:numFmt formatCode="0" sourceLinked="0"/>
        <c:majorTickMark val="out"/>
        <c:minorTickMark val="none"/>
        <c:tickLblPos val="none"/>
        <c:crossAx val="99347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Arkusz1!$B$1</c:f>
              <c:strCache>
                <c:ptCount val="1"/>
                <c:pt idx="0">
                  <c:v>EBIT</c:v>
                </c:pt>
              </c:strCache>
            </c:strRef>
          </c:tx>
          <c:spPr>
            <a:gradFill>
              <a:gsLst>
                <a:gs pos="0">
                  <a:srgbClr val="DBDBDB"/>
                </a:gs>
                <a:gs pos="0">
                  <a:schemeClr val="bg1">
                    <a:lumMod val="65000"/>
                  </a:schemeClr>
                </a:gs>
                <a:gs pos="100000">
                  <a:srgbClr val="EBEBEB"/>
                </a:gs>
                <a:gs pos="100000">
                  <a:srgbClr val="D4DEFF"/>
                </a:gs>
                <a:gs pos="100000">
                  <a:srgbClr val="96AB94"/>
                </a:gs>
              </a:gsLst>
              <a:lin ang="5400000" scaled="1"/>
            </a:gradFill>
            <a:ln>
              <a:noFill/>
            </a:ln>
            <a:effectLst/>
          </c:spPr>
          <c:invertIfNegative val="0"/>
          <c:dLbls>
            <c:dLbl>
              <c:idx val="0"/>
              <c:tx>
                <c:rich>
                  <a:bodyPr/>
                  <a:lstStyle/>
                  <a:p>
                    <a:r>
                      <a:rPr lang="en-US"/>
                      <a:t>7.1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56D-4833-8896-D73091F90C63}"/>
                </c:ext>
              </c:extLst>
            </c:dLbl>
            <c:dLbl>
              <c:idx val="1"/>
              <c:tx>
                <c:rich>
                  <a:bodyPr/>
                  <a:lstStyle/>
                  <a:p>
                    <a:r>
                      <a:rPr lang="en-US"/>
                      <a:t>10.1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56D-4833-8896-D73091F90C63}"/>
                </c:ext>
              </c:extLst>
            </c:dLbl>
            <c:dLbl>
              <c:idx val="2"/>
              <c:tx>
                <c:rich>
                  <a:bodyPr/>
                  <a:lstStyle/>
                  <a:p>
                    <a:r>
                      <a:rPr lang="en-US"/>
                      <a:t>9.8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56D-4833-8896-D73091F90C63}"/>
                </c:ext>
              </c:extLst>
            </c:dLbl>
            <c:dLbl>
              <c:idx val="3"/>
              <c:tx>
                <c:rich>
                  <a:bodyPr/>
                  <a:lstStyle/>
                  <a:p>
                    <a:r>
                      <a:rPr lang="en-US"/>
                      <a:t>6.6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56D-4833-8896-D73091F90C63}"/>
                </c:ext>
              </c:extLst>
            </c:dLbl>
            <c:dLbl>
              <c:idx val="4"/>
              <c:tx>
                <c:rich>
                  <a:bodyPr/>
                  <a:lstStyle/>
                  <a:p>
                    <a:r>
                      <a:rPr lang="en-US"/>
                      <a:t>10.7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56D-4833-8896-D73091F90C63}"/>
                </c:ext>
              </c:extLst>
            </c:dLbl>
            <c:dLbl>
              <c:idx val="5"/>
              <c:tx>
                <c:rich>
                  <a:bodyPr/>
                  <a:lstStyle/>
                  <a:p>
                    <a:r>
                      <a:rPr lang="en-US"/>
                      <a:t>13.0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56D-4833-8896-D73091F90C63}"/>
                </c:ext>
              </c:extLst>
            </c:dLbl>
            <c:dLbl>
              <c:idx val="6"/>
              <c:tx>
                <c:rich>
                  <a:bodyPr/>
                  <a:lstStyle/>
                  <a:p>
                    <a:r>
                      <a:rPr lang="en-US"/>
                      <a:t>10.9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56D-4833-8896-D73091F90C63}"/>
                </c:ext>
              </c:extLst>
            </c:dLbl>
            <c:dLbl>
              <c:idx val="7"/>
              <c:tx>
                <c:rich>
                  <a:bodyPr/>
                  <a:lstStyle/>
                  <a:p>
                    <a:r>
                      <a:rPr lang="en-US"/>
                      <a:t>3.4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D56D-4833-8896-D73091F90C63}"/>
                </c:ext>
              </c:extLst>
            </c:dLbl>
            <c:dLbl>
              <c:idx val="8"/>
              <c:tx>
                <c:rich>
                  <a:bodyPr/>
                  <a:lstStyle/>
                  <a:p>
                    <a:r>
                      <a:rPr lang="en-US"/>
                      <a:t>11.1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D56D-4833-8896-D73091F90C63}"/>
                </c:ext>
              </c:extLst>
            </c:dLbl>
            <c:dLbl>
              <c:idx val="9"/>
              <c:tx>
                <c:rich>
                  <a:bodyPr/>
                  <a:lstStyle/>
                  <a:p>
                    <a:r>
                      <a:rPr lang="en-US"/>
                      <a:t>11.9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D56D-4833-8896-D73091F90C63}"/>
                </c:ext>
              </c:extLst>
            </c:dLbl>
            <c:dLbl>
              <c:idx val="10"/>
              <c:tx>
                <c:rich>
                  <a:bodyPr/>
                  <a:lstStyle/>
                  <a:p>
                    <a:r>
                      <a:rPr lang="en-US"/>
                      <a:t>10.2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D56D-4833-8896-D73091F90C63}"/>
                </c:ext>
              </c:extLst>
            </c:dLbl>
            <c:dLbl>
              <c:idx val="11"/>
              <c:tx>
                <c:rich>
                  <a:bodyPr/>
                  <a:lstStyle/>
                  <a:p>
                    <a:r>
                      <a:rPr lang="en-US"/>
                      <a:t>10.8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D56D-4833-8896-D73091F90C63}"/>
                </c:ext>
              </c:extLst>
            </c:dLbl>
            <c:dLbl>
              <c:idx val="12"/>
              <c:tx>
                <c:rich>
                  <a:bodyPr/>
                  <a:lstStyle/>
                  <a:p>
                    <a:r>
                      <a:rPr lang="en-US"/>
                      <a:t>16.9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D56D-4833-8896-D73091F90C63}"/>
                </c:ext>
              </c:extLst>
            </c:dLbl>
            <c:dLbl>
              <c:idx val="13"/>
              <c:layout>
                <c:manualLayout>
                  <c:x val="4.7440456623731933E-3"/>
                  <c:y val="-5.1691429031942588E-3"/>
                </c:manualLayout>
              </c:layout>
              <c:tx>
                <c:rich>
                  <a:bodyPr/>
                  <a:lstStyle/>
                  <a:p>
                    <a:r>
                      <a:rPr lang="en-US" dirty="0"/>
                      <a:t>18.1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D56D-4833-8896-D73091F90C63}"/>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strCache>
            </c:strRef>
          </c:cat>
          <c:val>
            <c:numRef>
              <c:f>Arkusz1!$B$2:$B$15</c:f>
              <c:numCache>
                <c:formatCode>0.0</c:formatCode>
                <c:ptCount val="14"/>
                <c:pt idx="0">
                  <c:v>7.1</c:v>
                </c:pt>
                <c:pt idx="1">
                  <c:v>10.1</c:v>
                </c:pt>
                <c:pt idx="2">
                  <c:v>9.8000000000000007</c:v>
                </c:pt>
                <c:pt idx="3">
                  <c:v>6.6</c:v>
                </c:pt>
                <c:pt idx="4">
                  <c:v>10.7</c:v>
                </c:pt>
                <c:pt idx="5">
                  <c:v>13</c:v>
                </c:pt>
                <c:pt idx="6">
                  <c:v>10.9</c:v>
                </c:pt>
                <c:pt idx="7">
                  <c:v>3.4</c:v>
                </c:pt>
                <c:pt idx="8">
                  <c:v>11.1</c:v>
                </c:pt>
                <c:pt idx="9">
                  <c:v>11.9</c:v>
                </c:pt>
                <c:pt idx="10">
                  <c:v>10.199999999999999</c:v>
                </c:pt>
                <c:pt idx="11">
                  <c:v>10.8</c:v>
                </c:pt>
                <c:pt idx="12">
                  <c:v>16.899999999999999</c:v>
                </c:pt>
                <c:pt idx="13">
                  <c:v>18.100000000000001</c:v>
                </c:pt>
              </c:numCache>
            </c:numRef>
          </c:val>
          <c:extLst>
            <c:ext xmlns:c16="http://schemas.microsoft.com/office/drawing/2014/chart" uri="{C3380CC4-5D6E-409C-BE32-E72D297353CC}">
              <c16:uniqueId val="{00000000-7D18-304E-ADCB-E47F2B59BF49}"/>
            </c:ext>
          </c:extLst>
        </c:ser>
        <c:ser>
          <c:idx val="1"/>
          <c:order val="1"/>
          <c:tx>
            <c:strRef>
              <c:f>Arkusz1!$C$1</c:f>
              <c:strCache>
                <c:ptCount val="1"/>
                <c:pt idx="0">
                  <c:v>Depreciation and amortisation</c:v>
                </c:pt>
              </c:strCache>
            </c:strRef>
          </c:tx>
          <c:spPr>
            <a:gradFill>
              <a:gsLst>
                <a:gs pos="0">
                  <a:srgbClr val="8E0003"/>
                </a:gs>
                <a:gs pos="50000">
                  <a:srgbClr val="C00000"/>
                </a:gs>
                <a:gs pos="99000">
                  <a:srgbClr val="EB2D47"/>
                </a:gs>
              </a:gsLst>
              <a:lin ang="5400000" scaled="1"/>
            </a:gradFill>
            <a:ln>
              <a:noFill/>
            </a:ln>
            <a:effectLst/>
          </c:spPr>
          <c:invertIfNegative val="0"/>
          <c:dLbls>
            <c:dLbl>
              <c:idx val="0"/>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56D-4833-8896-D73091F90C63}"/>
                </c:ext>
              </c:extLst>
            </c:dLbl>
            <c:dLbl>
              <c:idx val="1"/>
              <c:tx>
                <c:rich>
                  <a:bodyPr/>
                  <a:lstStyle/>
                  <a:p>
                    <a:r>
                      <a:rPr lang="en-US"/>
                      <a:t>3.7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56D-4833-8896-D73091F90C63}"/>
                </c:ext>
              </c:extLst>
            </c:dLbl>
            <c:dLbl>
              <c:idx val="2"/>
              <c:layout>
                <c:manualLayout>
                  <c:x val="-2.3720228311867055E-3"/>
                  <c:y val="0"/>
                </c:manualLayout>
              </c:layout>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56D-4833-8896-D73091F90C63}"/>
                </c:ext>
              </c:extLst>
            </c:dLbl>
            <c:dLbl>
              <c:idx val="3"/>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56D-4833-8896-D73091F90C63}"/>
                </c:ext>
              </c:extLst>
            </c:dLbl>
            <c:dLbl>
              <c:idx val="4"/>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56D-4833-8896-D73091F90C63}"/>
                </c:ext>
              </c:extLst>
            </c:dLbl>
            <c:dLbl>
              <c:idx val="5"/>
              <c:tx>
                <c:rich>
                  <a:bodyPr/>
                  <a:lstStyle/>
                  <a:p>
                    <a:r>
                      <a:rPr lang="en-US"/>
                      <a:t>3.2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56D-4833-8896-D73091F90C63}"/>
                </c:ext>
              </c:extLst>
            </c:dLbl>
            <c:dLbl>
              <c:idx val="6"/>
              <c:tx>
                <c:rich>
                  <a:bodyPr/>
                  <a:lstStyle/>
                  <a:p>
                    <a:r>
                      <a:rPr lang="en-US"/>
                      <a:t>3.0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56D-4833-8896-D73091F90C63}"/>
                </c:ext>
              </c:extLst>
            </c:dLbl>
            <c:dLbl>
              <c:idx val="7"/>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56D-4833-8896-D73091F90C63}"/>
                </c:ext>
              </c:extLst>
            </c:dLbl>
            <c:dLbl>
              <c:idx val="8"/>
              <c:tx>
                <c:rich>
                  <a:bodyPr/>
                  <a:lstStyle/>
                  <a:p>
                    <a:r>
                      <a:rPr lang="en-US"/>
                      <a:t>3.5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56D-4833-8896-D73091F90C63}"/>
                </c:ext>
              </c:extLst>
            </c:dLbl>
            <c:dLbl>
              <c:idx val="9"/>
              <c:tx>
                <c:rich>
                  <a:bodyPr/>
                  <a:lstStyle/>
                  <a:p>
                    <a:r>
                      <a:rPr lang="en-US" b="0" i="0" u="none" baseline="0"/>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D18-304E-ADCB-E47F2B59BF49}"/>
                </c:ext>
              </c:extLst>
            </c:dLbl>
            <c:dLbl>
              <c:idx val="10"/>
              <c:tx>
                <c:rich>
                  <a:bodyPr/>
                  <a:lstStyle/>
                  <a:p>
                    <a:r>
                      <a:rPr lang="en-US"/>
                      <a:t>3.8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56D-4833-8896-D73091F90C63}"/>
                </c:ext>
              </c:extLst>
            </c:dLbl>
            <c:dLbl>
              <c:idx val="11"/>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56D-4833-8896-D73091F90C63}"/>
                </c:ext>
              </c:extLst>
            </c:dLbl>
            <c:dLbl>
              <c:idx val="12"/>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56D-4833-8896-D73091F90C63}"/>
                </c:ext>
              </c:extLst>
            </c:dLbl>
            <c:dLbl>
              <c:idx val="13"/>
              <c:tx>
                <c:rich>
                  <a:bodyPr/>
                  <a:lstStyle/>
                  <a:p>
                    <a:r>
                      <a:rPr lang="en-US"/>
                      <a:t>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56D-4833-8896-D73091F90C63}"/>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strCache>
            </c:strRef>
          </c:cat>
          <c:val>
            <c:numRef>
              <c:f>Arkusz1!$C$2:$C$15</c:f>
              <c:numCache>
                <c:formatCode>0.0</c:formatCode>
                <c:ptCount val="14"/>
                <c:pt idx="0">
                  <c:v>2.7</c:v>
                </c:pt>
                <c:pt idx="1">
                  <c:v>3.7</c:v>
                </c:pt>
                <c:pt idx="2">
                  <c:v>2.5</c:v>
                </c:pt>
                <c:pt idx="3">
                  <c:v>4.9000000000000004</c:v>
                </c:pt>
                <c:pt idx="4">
                  <c:v>3.4</c:v>
                </c:pt>
                <c:pt idx="5">
                  <c:v>3.2</c:v>
                </c:pt>
                <c:pt idx="6">
                  <c:v>3</c:v>
                </c:pt>
                <c:pt idx="7">
                  <c:v>4.3</c:v>
                </c:pt>
                <c:pt idx="8">
                  <c:v>3.5</c:v>
                </c:pt>
                <c:pt idx="9">
                  <c:v>3.5</c:v>
                </c:pt>
                <c:pt idx="10">
                  <c:v>3.8</c:v>
                </c:pt>
                <c:pt idx="11">
                  <c:v>3.6</c:v>
                </c:pt>
                <c:pt idx="12">
                  <c:v>4.5</c:v>
                </c:pt>
                <c:pt idx="13">
                  <c:v>4.4000000000000004</c:v>
                </c:pt>
              </c:numCache>
            </c:numRef>
          </c:val>
          <c:extLst>
            <c:ext xmlns:c16="http://schemas.microsoft.com/office/drawing/2014/chart" uri="{C3380CC4-5D6E-409C-BE32-E72D297353CC}">
              <c16:uniqueId val="{00000002-7D18-304E-ADCB-E47F2B59BF49}"/>
            </c:ext>
          </c:extLst>
        </c:ser>
        <c:dLbls>
          <c:showLegendKey val="0"/>
          <c:showVal val="0"/>
          <c:showCatName val="0"/>
          <c:showSerName val="0"/>
          <c:showPercent val="0"/>
          <c:showBubbleSize val="0"/>
        </c:dLbls>
        <c:gapWidth val="79"/>
        <c:overlap val="100"/>
        <c:axId val="99357440"/>
        <c:axId val="99358976"/>
      </c:barChart>
      <c:catAx>
        <c:axId val="99357440"/>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99358976"/>
        <c:crosses val="autoZero"/>
        <c:auto val="1"/>
        <c:lblAlgn val="ctr"/>
        <c:lblOffset val="100"/>
        <c:noMultiLvlLbl val="0"/>
      </c:catAx>
      <c:valAx>
        <c:axId val="99358976"/>
        <c:scaling>
          <c:orientation val="minMax"/>
        </c:scaling>
        <c:delete val="1"/>
        <c:axPos val="l"/>
        <c:numFmt formatCode="0" sourceLinked="0"/>
        <c:majorTickMark val="out"/>
        <c:minorTickMark val="none"/>
        <c:tickLblPos val="nextTo"/>
        <c:crossAx val="99357440"/>
        <c:crosses val="autoZero"/>
        <c:crossBetween val="between"/>
      </c:valAx>
      <c:spPr>
        <a:noFill/>
        <a:ln>
          <a:noFill/>
        </a:ln>
        <a:effectLst/>
      </c:spPr>
    </c:plotArea>
    <c:legend>
      <c:legendPos val="t"/>
      <c:layout>
        <c:manualLayout>
          <c:xMode val="edge"/>
          <c:yMode val="edge"/>
          <c:x val="0.47193280638316948"/>
          <c:y val="3.8568192140457057E-2"/>
          <c:w val="0.52806719361683063"/>
          <c:h val="7.7491697547090038E-2"/>
        </c:manualLayout>
      </c:layout>
      <c:overlay val="0"/>
      <c:spPr>
        <a:noFill/>
        <a:ln>
          <a:noFill/>
        </a:ln>
        <a:effectLst/>
      </c:spPr>
      <c:txPr>
        <a:bodyPr rot="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Arkusz1!$B$1</c:f>
              <c:strCache>
                <c:ptCount val="1"/>
                <c:pt idx="0">
                  <c:v>EBIT</c:v>
                </c:pt>
              </c:strCache>
            </c:strRef>
          </c:tx>
          <c:spPr>
            <a:gradFill>
              <a:gsLst>
                <a:gs pos="0">
                  <a:schemeClr val="bg1">
                    <a:lumMod val="65000"/>
                  </a:schemeClr>
                </a:gs>
                <a:gs pos="100000">
                  <a:srgbClr val="EBEBEB"/>
                </a:gs>
                <a:gs pos="100000">
                  <a:srgbClr val="D4DEFF"/>
                </a:gs>
                <a:gs pos="100000">
                  <a:srgbClr val="96AB94"/>
                </a:gs>
              </a:gsLst>
              <a:lin ang="5400000" scaled="1"/>
            </a:gradFill>
            <a:ln>
              <a:noFill/>
            </a:ln>
            <a:effectLst/>
          </c:spPr>
          <c:invertIfNegative val="0"/>
          <c:dLbls>
            <c:dLbl>
              <c:idx val="0"/>
              <c:tx>
                <c:rich>
                  <a:bodyPr/>
                  <a:lstStyle/>
                  <a:p>
                    <a:r>
                      <a:rPr lang="en-US"/>
                      <a:t>23.0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1E5-40D5-8E54-FA1458A88486}"/>
                </c:ext>
              </c:extLst>
            </c:dLbl>
            <c:dLbl>
              <c:idx val="1"/>
              <c:tx>
                <c:rich>
                  <a:bodyPr/>
                  <a:lstStyle/>
                  <a:p>
                    <a:r>
                      <a:rPr lang="en-US"/>
                      <a:t>35.0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1E5-40D5-8E54-FA1458A88486}"/>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Arkusz1!$B$2:$B$3</c:f>
              <c:numCache>
                <c:formatCode>0.0</c:formatCode>
                <c:ptCount val="2"/>
                <c:pt idx="0">
                  <c:v>23</c:v>
                </c:pt>
                <c:pt idx="1">
                  <c:v>35</c:v>
                </c:pt>
              </c:numCache>
            </c:numRef>
          </c:val>
          <c:extLst>
            <c:ext xmlns:c16="http://schemas.microsoft.com/office/drawing/2014/chart" uri="{C3380CC4-5D6E-409C-BE32-E72D297353CC}">
              <c16:uniqueId val="{00000000-0012-5E46-BBDE-D6E0A01B3B5E}"/>
            </c:ext>
          </c:extLst>
        </c:ser>
        <c:ser>
          <c:idx val="1"/>
          <c:order val="1"/>
          <c:tx>
            <c:strRef>
              <c:f>Arkusz1!$C$1</c:f>
              <c:strCache>
                <c:ptCount val="1"/>
                <c:pt idx="0">
                  <c:v>Depreciation and amortisation</c:v>
                </c:pt>
              </c:strCache>
            </c:strRef>
          </c:tx>
          <c:spPr>
            <a:gradFill>
              <a:gsLst>
                <a:gs pos="0">
                  <a:srgbClr val="8E0003"/>
                </a:gs>
                <a:gs pos="50000">
                  <a:srgbClr val="C00000"/>
                </a:gs>
                <a:gs pos="99000">
                  <a:srgbClr val="EB2D47"/>
                </a:gs>
              </a:gsLst>
              <a:lin ang="5400000" scaled="1"/>
            </a:gradFill>
            <a:ln>
              <a:noFill/>
            </a:ln>
            <a:effectLst/>
          </c:spPr>
          <c:invertIfNegative val="0"/>
          <c:dLbls>
            <c:dLbl>
              <c:idx val="0"/>
              <c:tx>
                <c:rich>
                  <a:bodyPr/>
                  <a:lstStyle/>
                  <a:p>
                    <a:r>
                      <a:rPr lang="en-US"/>
                      <a:t>7.0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E5-40D5-8E54-FA1458A88486}"/>
                </c:ext>
              </c:extLst>
            </c:dLbl>
            <c:dLbl>
              <c:idx val="1"/>
              <c:tx>
                <c:rich>
                  <a:bodyPr/>
                  <a:lstStyle/>
                  <a:p>
                    <a:r>
                      <a:rPr lang="en-US"/>
                      <a:t>8.9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1E5-40D5-8E54-FA1458A88486}"/>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bg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H1 2021/2022</c:v>
                </c:pt>
                <c:pt idx="1">
                  <c:v>H1 2022/2023</c:v>
                </c:pt>
              </c:strCache>
            </c:strRef>
          </c:cat>
          <c:val>
            <c:numRef>
              <c:f>Arkusz1!$C$2:$C$3</c:f>
              <c:numCache>
                <c:formatCode>0.0</c:formatCode>
                <c:ptCount val="2"/>
                <c:pt idx="0">
                  <c:v>7</c:v>
                </c:pt>
                <c:pt idx="1">
                  <c:v>8.9</c:v>
                </c:pt>
              </c:numCache>
            </c:numRef>
          </c:val>
          <c:extLst>
            <c:ext xmlns:c16="http://schemas.microsoft.com/office/drawing/2014/chart" uri="{C3380CC4-5D6E-409C-BE32-E72D297353CC}">
              <c16:uniqueId val="{00000001-0012-5E46-BBDE-D6E0A01B3B5E}"/>
            </c:ext>
          </c:extLst>
        </c:ser>
        <c:dLbls>
          <c:showLegendKey val="0"/>
          <c:showVal val="0"/>
          <c:showCatName val="0"/>
          <c:showSerName val="0"/>
          <c:showPercent val="0"/>
          <c:showBubbleSize val="0"/>
        </c:dLbls>
        <c:gapWidth val="150"/>
        <c:overlap val="100"/>
        <c:axId val="99475840"/>
        <c:axId val="99477376"/>
      </c:barChart>
      <c:catAx>
        <c:axId val="99475840"/>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99477376"/>
        <c:crosses val="autoZero"/>
        <c:auto val="1"/>
        <c:lblAlgn val="ctr"/>
        <c:lblOffset val="100"/>
        <c:noMultiLvlLbl val="0"/>
      </c:catAx>
      <c:valAx>
        <c:axId val="99477376"/>
        <c:scaling>
          <c:orientation val="minMax"/>
        </c:scaling>
        <c:delete val="1"/>
        <c:axPos val="l"/>
        <c:numFmt formatCode="0.0" sourceLinked="1"/>
        <c:majorTickMark val="none"/>
        <c:minorTickMark val="none"/>
        <c:tickLblPos val="none"/>
        <c:crossAx val="9947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Kolumna2</c:v>
                </c:pt>
              </c:strCache>
            </c:strRef>
          </c:tx>
          <c:spPr>
            <a:gradFill>
              <a:gsLst>
                <a:gs pos="0">
                  <a:srgbClr val="DBDBDB">
                    <a:shade val="30000"/>
                    <a:satMod val="115000"/>
                  </a:srgbClr>
                </a:gs>
                <a:gs pos="50000">
                  <a:srgbClr val="DBDBDB">
                    <a:shade val="67500"/>
                    <a:satMod val="115000"/>
                  </a:srgbClr>
                </a:gs>
                <a:gs pos="100000">
                  <a:srgbClr val="DBDBDB">
                    <a:shade val="100000"/>
                    <a:satMod val="115000"/>
                  </a:srgbClr>
                </a:gs>
              </a:gsLst>
              <a:lin ang="5400000" scaled="1"/>
            </a:gradFill>
            <a:ln>
              <a:noFill/>
            </a:ln>
            <a:effectLst/>
          </c:spPr>
          <c:invertIfNegative val="0"/>
          <c:dPt>
            <c:idx val="9"/>
            <c:invertIfNegative val="0"/>
            <c:bubble3D val="0"/>
            <c:extLst>
              <c:ext xmlns:c16="http://schemas.microsoft.com/office/drawing/2014/chart" uri="{C3380CC4-5D6E-409C-BE32-E72D297353CC}">
                <c16:uniqueId val="{00000000-680E-D24C-8894-6568745D115C}"/>
              </c:ext>
            </c:extLst>
          </c:dPt>
          <c:dPt>
            <c:idx val="11"/>
            <c:invertIfNegative val="0"/>
            <c:bubble3D val="0"/>
            <c:spPr>
              <a:gradFill>
                <a:gsLst>
                  <a:gs pos="0">
                    <a:srgbClr val="DBDBDB">
                      <a:shade val="30000"/>
                      <a:satMod val="115000"/>
                    </a:srgbClr>
                  </a:gs>
                  <a:gs pos="50000">
                    <a:srgbClr val="DBDBDB">
                      <a:shade val="67500"/>
                      <a:satMod val="115000"/>
                    </a:srgbClr>
                  </a:gs>
                  <a:gs pos="100000">
                    <a:srgbClr val="DBDBDB">
                      <a:shade val="100000"/>
                      <a:satMod val="115000"/>
                    </a:srgbClr>
                  </a:gs>
                </a:gsLst>
                <a:lin ang="5400000" scaled="1"/>
              </a:gradFill>
              <a:ln>
                <a:noFill/>
              </a:ln>
              <a:effectLst/>
            </c:spPr>
            <c:extLst>
              <c:ext xmlns:c16="http://schemas.microsoft.com/office/drawing/2014/chart" uri="{C3380CC4-5D6E-409C-BE32-E72D297353CC}">
                <c16:uniqueId val="{00000002-680E-D24C-8894-6568745D115C}"/>
              </c:ext>
            </c:extLst>
          </c:dPt>
          <c:dPt>
            <c:idx val="13"/>
            <c:invertIfNegative val="0"/>
            <c:bubble3D val="0"/>
            <c:spPr>
              <a:gradFill>
                <a:gsLst>
                  <a:gs pos="0">
                    <a:srgbClr val="8E0003"/>
                  </a:gs>
                  <a:gs pos="50000">
                    <a:srgbClr val="C00000"/>
                  </a:gs>
                  <a:gs pos="99000">
                    <a:srgbClr val="EB2D47"/>
                  </a:gs>
                </a:gsLst>
                <a:lin ang="5400000" scaled="1"/>
              </a:gradFill>
              <a:ln>
                <a:noFill/>
              </a:ln>
              <a:effectLst/>
            </c:spPr>
            <c:extLst>
              <c:ext xmlns:c16="http://schemas.microsoft.com/office/drawing/2014/chart" uri="{C3380CC4-5D6E-409C-BE32-E72D297353CC}">
                <c16:uniqueId val="{00000003-6EE2-4849-AE3B-4F9A86DCC580}"/>
              </c:ext>
            </c:extLst>
          </c:dPt>
          <c:dLbls>
            <c:dLbl>
              <c:idx val="0"/>
              <c:tx>
                <c:rich>
                  <a:bodyPr/>
                  <a:lstStyle/>
                  <a:p>
                    <a:r>
                      <a:rPr lang="en-US"/>
                      <a:t>5.1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EF9-490D-9CAC-5A9495C06AC5}"/>
                </c:ext>
              </c:extLst>
            </c:dLbl>
            <c:dLbl>
              <c:idx val="1"/>
              <c:tx>
                <c:rich>
                  <a:bodyPr/>
                  <a:lstStyle/>
                  <a:p>
                    <a:r>
                      <a:rPr lang="en-US"/>
                      <a:t>7.1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EF9-490D-9CAC-5A9495C06AC5}"/>
                </c:ext>
              </c:extLst>
            </c:dLbl>
            <c:dLbl>
              <c:idx val="2"/>
              <c:tx>
                <c:rich>
                  <a:bodyPr/>
                  <a:lstStyle/>
                  <a:p>
                    <a:r>
                      <a:rPr lang="en-US" b="0" i="0" u="none" baseline="0" dirty="0"/>
                      <a:t>[</a:t>
                    </a:r>
                    <a:fld id="{7F95EE07-B4B1-AE4B-AF03-377335EA086E}" type="VALUE">
                      <a:rPr lang="en-US"/>
                      <a:pPr/>
                      <a:t>[VALUE]</a:t>
                    </a:fld>
                    <a:r>
                      <a:rPr lang="en-US" b="0" i="0" u="none" baseline="0"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80E-D24C-8894-6568745D115C}"/>
                </c:ext>
              </c:extLst>
            </c:dLbl>
            <c:dLbl>
              <c:idx val="3"/>
              <c:tx>
                <c:rich>
                  <a:bodyPr/>
                  <a:lstStyle/>
                  <a:p>
                    <a:r>
                      <a:rPr lang="en-US"/>
                      <a:t>4.2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EF9-490D-9CAC-5A9495C06AC5}"/>
                </c:ext>
              </c:extLst>
            </c:dLbl>
            <c:dLbl>
              <c:idx val="4"/>
              <c:tx>
                <c:rich>
                  <a:bodyPr/>
                  <a:lstStyle/>
                  <a:p>
                    <a:r>
                      <a:rPr lang="en-US"/>
                      <a:t>8.4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EF9-490D-9CAC-5A9495C06AC5}"/>
                </c:ext>
              </c:extLst>
            </c:dLbl>
            <c:dLbl>
              <c:idx val="5"/>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EF9-490D-9CAC-5A9495C06AC5}"/>
                </c:ext>
              </c:extLst>
            </c:dLbl>
            <c:dLbl>
              <c:idx val="6"/>
              <c:tx>
                <c:rich>
                  <a:bodyPr/>
                  <a:lstStyle/>
                  <a:p>
                    <a:r>
                      <a:rPr lang="en-US"/>
                      <a:t>8.8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EF9-490D-9CAC-5A9495C06AC5}"/>
                </c:ext>
              </c:extLst>
            </c:dLbl>
            <c:dLbl>
              <c:idx val="7"/>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EF9-490D-9CAC-5A9495C06AC5}"/>
                </c:ext>
              </c:extLst>
            </c:dLbl>
            <c:dLbl>
              <c:idx val="8"/>
              <c:tx>
                <c:rich>
                  <a:bodyPr/>
                  <a:lstStyle/>
                  <a:p>
                    <a:r>
                      <a:rPr lang="en-US"/>
                      <a:t>8.4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EF9-490D-9CAC-5A9495C06AC5}"/>
                </c:ext>
              </c:extLst>
            </c:dLbl>
            <c:dLbl>
              <c:idx val="9"/>
              <c:tx>
                <c:rich>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mn-ea"/>
                        <a:cs typeface="+mn-cs"/>
                      </a:defRPr>
                    </a:pPr>
                    <a:r>
                      <a:rPr lang="en-US" dirty="0"/>
                      <a:t>9.4</a:t>
                    </a:r>
                  </a:p>
                </c:rich>
              </c:tx>
              <c:spPr>
                <a:noFill/>
                <a:ln>
                  <a:noFill/>
                </a:ln>
                <a:effectLst/>
              </c:spPr>
              <c:txPr>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0E-D24C-8894-6568745D115C}"/>
                </c:ext>
              </c:extLst>
            </c:dLbl>
            <c:dLbl>
              <c:idx val="10"/>
              <c:tx>
                <c:rich>
                  <a:bodyPr/>
                  <a:lstStyle/>
                  <a:p>
                    <a:r>
                      <a:rPr lang="en-US"/>
                      <a:t>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EF9-490D-9CAC-5A9495C06AC5}"/>
                </c:ext>
              </c:extLst>
            </c:dLbl>
            <c:dLbl>
              <c:idx val="11"/>
              <c:tx>
                <c:rich>
                  <a:bodyPr/>
                  <a:lstStyle/>
                  <a:p>
                    <a:r>
                      <a:rPr lang="en-US"/>
                      <a:t>7.4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80E-D24C-8894-6568745D115C}"/>
                </c:ext>
              </c:extLst>
            </c:dLbl>
            <c:dLbl>
              <c:idx val="12"/>
              <c:tx>
                <c:rich>
                  <a:bodyPr/>
                  <a:lstStyle/>
                  <a:p>
                    <a:r>
                      <a:rPr lang="en-US"/>
                      <a:t>11.1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EF9-490D-9CAC-5A9495C06AC5}"/>
                </c:ext>
              </c:extLst>
            </c:dLbl>
            <c:dLbl>
              <c:idx val="13"/>
              <c:tx>
                <c:rich>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mn-ea"/>
                        <a:cs typeface="+mn-cs"/>
                      </a:defRPr>
                    </a:pPr>
                    <a:r>
                      <a:rPr lang="en-US" dirty="0"/>
                      <a:t>12.1</a:t>
                    </a:r>
                  </a:p>
                </c:rich>
              </c:tx>
              <c:spPr>
                <a:noFill/>
                <a:ln>
                  <a:noFill/>
                </a:ln>
                <a:effectLst/>
              </c:spPr>
              <c:txPr>
                <a:bodyPr rot="0" spcFirstLastPara="1" vertOverflow="ellipsis" vert="horz" wrap="square" lIns="38100" tIns="19050" rIns="38100" bIns="19050" anchor="ctr" anchorCtr="1">
                  <a:spAutoFit/>
                </a:bodyPr>
                <a:lstStyle/>
                <a:p>
                  <a:pPr rtl="0">
                    <a:defRPr sz="800" b="1"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EE2-4849-AE3B-4F9A86DCC580}"/>
                </c:ext>
              </c:extLst>
            </c:dLbl>
            <c:spPr>
              <a:noFill/>
              <a:ln>
                <a:noFill/>
              </a:ln>
              <a:effectLst/>
            </c:spPr>
            <c:txPr>
              <a:bodyPr rot="0" spcFirstLastPara="1" vertOverflow="ellipsis" vert="horz" wrap="square" lIns="38100" tIns="19050" rIns="38100" bIns="19050" anchor="ctr" anchorCtr="1">
                <a:spAutoFit/>
              </a:bodyPr>
              <a:lstStyle/>
              <a:p>
                <a:pPr rtl="0">
                  <a:defRPr sz="800" b="0" i="0" u="none" strike="noStrike" kern="1200" baseline="0">
                    <a:solidFill>
                      <a:schemeClr val="tx1"/>
                    </a:solidFill>
                    <a:latin typeface="Montserrat"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strCache>
            </c:strRef>
          </c:cat>
          <c:val>
            <c:numRef>
              <c:f>Arkusz1!$B$2:$B$15</c:f>
              <c:numCache>
                <c:formatCode>General</c:formatCode>
                <c:ptCount val="14"/>
                <c:pt idx="0">
                  <c:v>5.0999999999999996</c:v>
                </c:pt>
                <c:pt idx="1">
                  <c:v>7.1</c:v>
                </c:pt>
                <c:pt idx="2">
                  <c:v>7</c:v>
                </c:pt>
                <c:pt idx="3">
                  <c:v>4.2</c:v>
                </c:pt>
                <c:pt idx="4">
                  <c:v>8.4</c:v>
                </c:pt>
                <c:pt idx="5">
                  <c:v>9.8000000000000007</c:v>
                </c:pt>
                <c:pt idx="6">
                  <c:v>8.8000000000000007</c:v>
                </c:pt>
                <c:pt idx="7">
                  <c:v>2.5</c:v>
                </c:pt>
                <c:pt idx="8">
                  <c:v>8.4</c:v>
                </c:pt>
                <c:pt idx="9">
                  <c:v>9.4</c:v>
                </c:pt>
                <c:pt idx="10">
                  <c:v>7.3</c:v>
                </c:pt>
                <c:pt idx="11">
                  <c:v>7.4</c:v>
                </c:pt>
                <c:pt idx="12">
                  <c:v>11.1</c:v>
                </c:pt>
                <c:pt idx="13">
                  <c:v>12.1</c:v>
                </c:pt>
              </c:numCache>
            </c:numRef>
          </c:val>
          <c:extLst>
            <c:ext xmlns:c16="http://schemas.microsoft.com/office/drawing/2014/chart" uri="{C3380CC4-5D6E-409C-BE32-E72D297353CC}">
              <c16:uniqueId val="{00000005-680E-D24C-8894-6568745D115C}"/>
            </c:ext>
          </c:extLst>
        </c:ser>
        <c:dLbls>
          <c:showLegendKey val="0"/>
          <c:showVal val="0"/>
          <c:showCatName val="0"/>
          <c:showSerName val="0"/>
          <c:showPercent val="0"/>
          <c:showBubbleSize val="0"/>
        </c:dLbls>
        <c:gapWidth val="119"/>
        <c:overlap val="69"/>
        <c:axId val="123153792"/>
        <c:axId val="123159680"/>
      </c:barChart>
      <c:catAx>
        <c:axId val="123153792"/>
        <c:scaling>
          <c:orientation val="minMax"/>
        </c:scaling>
        <c:delete val="0"/>
        <c:axPos val="b"/>
        <c:numFmt formatCode="General" sourceLinked="1"/>
        <c:majorTickMark val="none"/>
        <c:minorTickMark val="none"/>
        <c:tickLblPos val="nextTo"/>
        <c:spPr>
          <a:noFill/>
          <a:ln w="9525" cap="flat" cmpd="sng" algn="ctr">
            <a:solidFill>
              <a:srgbClr val="929292"/>
            </a:solidFill>
            <a:round/>
          </a:ln>
          <a:effectLst/>
        </c:spPr>
        <c:txPr>
          <a:bodyPr rot="-60000000" spcFirstLastPara="1" vertOverflow="ellipsis" vert="horz" wrap="square" anchor="ctr" anchorCtr="1"/>
          <a:lstStyle/>
          <a:p>
            <a:pPr rtl="0">
              <a:defRPr sz="800" b="0" i="0" u="none" strike="noStrike" kern="1200" baseline="0">
                <a:solidFill>
                  <a:schemeClr val="tx1">
                    <a:lumMod val="75000"/>
                    <a:lumOff val="25000"/>
                  </a:schemeClr>
                </a:solidFill>
                <a:latin typeface="Montserrat" pitchFamily="2" charset="0"/>
                <a:ea typeface="+mn-ea"/>
                <a:cs typeface="+mn-cs"/>
              </a:defRPr>
            </a:pPr>
            <a:endParaRPr lang="en-US"/>
          </a:p>
        </c:txPr>
        <c:crossAx val="123159680"/>
        <c:crosses val="autoZero"/>
        <c:auto val="1"/>
        <c:lblAlgn val="ctr"/>
        <c:lblOffset val="100"/>
        <c:noMultiLvlLbl val="0"/>
      </c:catAx>
      <c:valAx>
        <c:axId val="123159680"/>
        <c:scaling>
          <c:orientation val="minMax"/>
        </c:scaling>
        <c:delete val="1"/>
        <c:axPos val="l"/>
        <c:numFmt formatCode="General" sourceLinked="1"/>
        <c:majorTickMark val="none"/>
        <c:minorTickMark val="none"/>
        <c:tickLblPos val="none"/>
        <c:crossAx val="1231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7F292-A25B-47DE-8903-E697BF88A3ED}" type="datetimeFigureOut">
              <a:rPr lang="pl-PL" smtClean="0"/>
              <a:pPr/>
              <a:t>14.12.2022</a:t>
            </a:fld>
            <a:endParaRPr lang="pl-PL" dirty="0"/>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86B8E-1946-4917-995B-9A4064855656}" type="slidenum">
              <a:rPr lang="pl-PL" smtClean="0"/>
              <a:pPr/>
              <a:t>‹#›</a:t>
            </a:fld>
            <a:endParaRPr lang="pl-PL" dirty="0"/>
          </a:p>
        </p:txBody>
      </p:sp>
    </p:spTree>
    <p:extLst>
      <p:ext uri="{BB962C8B-B14F-4D97-AF65-F5344CB8AC3E}">
        <p14:creationId xmlns:p14="http://schemas.microsoft.com/office/powerpoint/2010/main" val="121799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#1 in the segment of passive fire protection technology in Europe </a:t>
            </a:r>
            <a:r>
              <a:rPr lang="pl-PL" b="0" i="0" u="none" baseline="0" dirty="0"/>
              <a:t>- </a:t>
            </a:r>
            <a:r>
              <a:rPr lang="pl-PL" dirty="0"/>
              <a:t>Numer 1 w segmencie technologii pasywnych zabezpieczeń przeciwpożarowych w Europie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11 Group companies </a:t>
            </a:r>
            <a:r>
              <a:rPr lang="pl-PL" b="0" i="0" u="none" baseline="0" dirty="0"/>
              <a:t>- </a:t>
            </a:r>
            <a:r>
              <a:rPr lang="pl-PL" dirty="0"/>
              <a:t>11 spółek w Grupie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Serving more than 50 markets worldwide </a:t>
            </a:r>
            <a:r>
              <a:rPr lang="pl-PL" b="0" i="0" u="none" baseline="0" dirty="0"/>
              <a:t>- </a:t>
            </a:r>
            <a:r>
              <a:rPr lang="pl-PL" dirty="0"/>
              <a:t>Obsługa ponad 50-</a:t>
            </a:r>
            <a:r>
              <a:rPr lang="pl-PL" dirty="0" err="1"/>
              <a:t>ciu</a:t>
            </a:r>
            <a:r>
              <a:rPr lang="pl-PL" dirty="0"/>
              <a:t> rynków na świecie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Over 30,000 square metres of production space </a:t>
            </a:r>
            <a:r>
              <a:rPr lang="pl-PL" b="0" i="0" u="none" baseline="0" dirty="0"/>
              <a:t>- </a:t>
            </a:r>
            <a:r>
              <a:rPr lang="pl-PL" dirty="0"/>
              <a:t>Ponad 30 000 </a:t>
            </a:r>
            <a:r>
              <a:rPr lang="pl-PL" dirty="0" err="1"/>
              <a:t>m2</a:t>
            </a:r>
            <a:r>
              <a:rPr lang="pl-PL" dirty="0"/>
              <a:t> powierzchni produkcyjnej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Located on 16 hectares of storage area </a:t>
            </a:r>
            <a:r>
              <a:rPr lang="pl-PL" b="0" i="0" u="none" baseline="0" dirty="0"/>
              <a:t>- </a:t>
            </a:r>
            <a:r>
              <a:rPr lang="pl-PL" dirty="0"/>
              <a:t>Zlokalizowane na 16 ha terenów składowania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Belonging to 7 production plants </a:t>
            </a:r>
            <a:r>
              <a:rPr lang="pl-PL" b="0" i="0" u="none" baseline="0" dirty="0"/>
              <a:t>- </a:t>
            </a:r>
            <a:r>
              <a:rPr lang="pl-PL" dirty="0"/>
              <a:t>Przynależących do 7-</a:t>
            </a:r>
            <a:r>
              <a:rPr lang="pl-PL" dirty="0" err="1"/>
              <a:t>miu</a:t>
            </a:r>
            <a:r>
              <a:rPr lang="pl-PL" dirty="0"/>
              <a:t> zakładów produkcyjnych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4 system solution groups</a:t>
            </a:r>
            <a:r>
              <a:rPr lang="pl-PL" b="0" i="0" u="none" baseline="0" dirty="0"/>
              <a:t> - </a:t>
            </a:r>
            <a:r>
              <a:rPr lang="pl-PL" dirty="0"/>
              <a:t>4 systemowe grupy rozwiązań</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92929"/>
                </a:solidFill>
                <a:latin typeface="*Courier New-5751-Identity-H"/>
                <a:ea typeface="*Courier New-5751-Identity-H"/>
                <a:cs typeface="*Courier New-5751-Identity-H"/>
                <a:sym typeface="*Courier New-5751-Identity-H"/>
              </a:rPr>
              <a:t>natural smoke exhaust systems</a:t>
            </a:r>
            <a:r>
              <a:rPr lang="pl-PL" sz="1800" b="0" i="0" u="none" strike="noStrike" baseline="0" dirty="0">
                <a:solidFill>
                  <a:srgbClr val="292929"/>
                </a:solidFill>
                <a:latin typeface="*Courier New-5751-Identity-H"/>
                <a:ea typeface="*Courier New-5751-Identity-H"/>
                <a:cs typeface="*Courier New-5751-Identity-H"/>
                <a:sym typeface="*Courier New-5751-Identity-H"/>
              </a:rPr>
              <a:t> - </a:t>
            </a:r>
            <a:r>
              <a:rPr lang="pl-PL" sz="1800" b="0" i="0" u="none" strike="noStrike" baseline="0" dirty="0">
                <a:solidFill>
                  <a:srgbClr val="292929"/>
                </a:solidFill>
                <a:latin typeface="*Courier New-5751-Identity-H"/>
              </a:rPr>
              <a:t>oddymianie grawitacyjne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82828"/>
                </a:solidFill>
                <a:latin typeface="*Courier New-5751-Identity-H"/>
                <a:ea typeface="*Courier New-5751-Identity-H"/>
                <a:cs typeface="*Courier New-5751-Identity-H"/>
                <a:sym typeface="*Courier New-5751-Identity-H"/>
              </a:rPr>
              <a:t>fire ventilation systems</a:t>
            </a:r>
            <a:r>
              <a:rPr lang="pl-PL" sz="1800" b="0" i="0" u="none" strike="noStrike" baseline="0" dirty="0">
                <a:solidFill>
                  <a:srgbClr val="282828"/>
                </a:solidFill>
                <a:latin typeface="*Courier New-5751-Identity-H"/>
                <a:ea typeface="*Courier New-5751-Identity-H"/>
                <a:cs typeface="*Courier New-5751-Identity-H"/>
                <a:sym typeface="*Courier New-5751-Identity-H"/>
              </a:rPr>
              <a:t> - </a:t>
            </a:r>
            <a:r>
              <a:rPr lang="pl-PL" sz="1800" b="0" i="0" u="none" strike="noStrike" baseline="0" dirty="0">
                <a:solidFill>
                  <a:srgbClr val="282828"/>
                </a:solidFill>
                <a:latin typeface="*Courier New-5751-Identity-H"/>
              </a:rPr>
              <a:t>wentylacja przeciwpożarowa</a:t>
            </a:r>
            <a:endParaRPr lang="pl-PL" sz="1800" b="0" i="0" u="none" strike="noStrike" baseline="0" dirty="0">
              <a:solidFill>
                <a:srgbClr val="292929"/>
              </a:solidFill>
              <a:latin typeface="*Courier New-5751-Identity-H"/>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72727"/>
                </a:solidFill>
                <a:latin typeface="*Courier New-5751-Identity-H"/>
                <a:ea typeface="*Courier New-5751-Identity-H"/>
                <a:cs typeface="*Courier New-5751-Identity-H"/>
                <a:sym typeface="*Courier New-5751-Identity-H"/>
              </a:rPr>
              <a:t>fire protections</a:t>
            </a:r>
            <a:r>
              <a:rPr lang="en-gb" sz="1800" b="0" i="0" u="none" strike="noStrike" baseline="0" dirty="0">
                <a:solidFill>
                  <a:srgbClr val="292929"/>
                </a:solidFill>
                <a:latin typeface="*Courier New-5751-Identity-H"/>
                <a:ea typeface="*Courier New-5751-Identity-H"/>
                <a:cs typeface="*Courier New-5751-Identity-H"/>
                <a:sym typeface="*Courier New-5751-Identity-H"/>
              </a:rPr>
              <a:t> </a:t>
            </a:r>
            <a:r>
              <a:rPr lang="en-gb" sz="1800" b="0" i="0" u="none" strike="noStrike" baseline="0" dirty="0">
                <a:solidFill>
                  <a:srgbClr val="272727"/>
                </a:solidFill>
                <a:latin typeface="*Courier New-5751-Identity-H"/>
                <a:ea typeface="*Courier New-5751-Identity-H"/>
                <a:cs typeface="*Courier New-5751-Identity-H"/>
                <a:sym typeface="*Courier New-5751-Identity-H"/>
              </a:rPr>
              <a:t>of building structures</a:t>
            </a:r>
            <a:r>
              <a:rPr lang="pl-PL" sz="1800" b="0" i="0" u="none" strike="noStrike" baseline="0" dirty="0">
                <a:solidFill>
                  <a:srgbClr val="272727"/>
                </a:solidFill>
                <a:latin typeface="*Courier New-5751-Identity-H"/>
                <a:ea typeface="*Courier New-5751-Identity-H"/>
                <a:cs typeface="*Courier New-5751-Identity-H"/>
                <a:sym typeface="*Courier New-5751-Identity-H"/>
              </a:rPr>
              <a:t> - </a:t>
            </a:r>
            <a:r>
              <a:rPr lang="pl-PL" sz="1800" b="0" i="0" u="none" strike="noStrike" baseline="0" dirty="0">
                <a:solidFill>
                  <a:srgbClr val="272727"/>
                </a:solidFill>
                <a:latin typeface="*Courier New-5751-Identity-H"/>
              </a:rPr>
              <a:t>zabezpieczenia przeciwpożarowe</a:t>
            </a:r>
            <a:r>
              <a:rPr lang="pl-PL" sz="1800" b="0" i="0" u="none" strike="noStrike" baseline="0" dirty="0">
                <a:solidFill>
                  <a:srgbClr val="292929"/>
                </a:solidFill>
                <a:latin typeface="*Courier New-5751-Identity-H"/>
              </a:rPr>
              <a:t> </a:t>
            </a:r>
            <a:r>
              <a:rPr lang="pl-PL" sz="1800" b="0" i="0" u="none" strike="noStrike" baseline="0" dirty="0">
                <a:solidFill>
                  <a:srgbClr val="272727"/>
                </a:solidFill>
                <a:latin typeface="*Courier New-5751-Identity-H"/>
              </a:rPr>
              <a:t>konstrukcji budowlanych</a:t>
            </a:r>
            <a:endParaRPr lang="pl-PL" sz="1800" b="0" i="0" u="none" strike="noStrike" baseline="0" dirty="0">
              <a:solidFill>
                <a:srgbClr val="292929"/>
              </a:solidFill>
              <a:latin typeface="*Courier New-5751-Identity-H"/>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72727"/>
                </a:solidFill>
                <a:latin typeface="*Courier New-5751-Identity-H"/>
                <a:ea typeface="*Courier New-5751-Identity-H"/>
                <a:cs typeface="*Courier New-5751-Identity-H"/>
                <a:sym typeface="*Courier New-5751-Identity-H"/>
              </a:rPr>
              <a:t>fire partitions, fire-rated doors and gates (</a:t>
            </a:r>
            <a:r>
              <a:rPr lang="en-gb" sz="1800" b="0" i="0" u="none" strike="noStrike" baseline="0" dirty="0" err="1">
                <a:solidFill>
                  <a:srgbClr val="272727"/>
                </a:solidFill>
                <a:latin typeface="*Courier New-5751-Identity-H"/>
                <a:ea typeface="*Courier New-5751-Identity-H"/>
                <a:cs typeface="*Courier New-5751-Identity-H"/>
                <a:sym typeface="*Courier New-5751-Identity-H"/>
              </a:rPr>
              <a:t>DFM</a:t>
            </a:r>
            <a:r>
              <a:rPr lang="en-gb" sz="1800" b="0" i="0" u="none" strike="noStrike" baseline="0" dirty="0">
                <a:solidFill>
                  <a:srgbClr val="272727"/>
                </a:solidFill>
                <a:latin typeface="*Courier New-5751-Identity-H"/>
                <a:ea typeface="*Courier New-5751-Identity-H"/>
                <a:cs typeface="*Courier New-5751-Identity-H"/>
                <a:sym typeface="*Courier New-5751-Identity-H"/>
              </a:rPr>
              <a:t> Doors)</a:t>
            </a:r>
            <a:r>
              <a:rPr lang="pl-PL" sz="1800" b="0" i="0" u="none" strike="noStrike" baseline="0" dirty="0">
                <a:solidFill>
                  <a:srgbClr val="272727"/>
                </a:solidFill>
                <a:latin typeface="*Courier New-5751-Identity-H"/>
                <a:ea typeface="*Courier New-5751-Identity-H"/>
                <a:cs typeface="*Courier New-5751-Identity-H"/>
                <a:sym typeface="*Courier New-5751-Identity-H"/>
              </a:rPr>
              <a:t> - </a:t>
            </a:r>
            <a:r>
              <a:rPr lang="pl-PL" sz="1800" b="0" i="0" u="none" strike="noStrike" baseline="0" dirty="0">
                <a:solidFill>
                  <a:srgbClr val="272727"/>
                </a:solidFill>
                <a:latin typeface="*Courier New-5751-Identity-H"/>
              </a:rPr>
              <a:t>oddzielenia przeciwpożarowe (</a:t>
            </a:r>
            <a:r>
              <a:rPr lang="pl-PL" sz="1800" b="0" i="0" u="none" strike="noStrike" baseline="0" dirty="0" err="1">
                <a:solidFill>
                  <a:srgbClr val="272727"/>
                </a:solidFill>
                <a:latin typeface="*Courier New-5751-Identity-H"/>
              </a:rPr>
              <a:t>DFM</a:t>
            </a:r>
            <a:r>
              <a:rPr lang="pl-PL" sz="1800" b="0" i="0" u="none" strike="noStrike" baseline="0" dirty="0">
                <a:solidFill>
                  <a:srgbClr val="272727"/>
                </a:solidFill>
                <a:latin typeface="*Courier New-5751-Identity-H"/>
              </a:rPr>
              <a:t> </a:t>
            </a:r>
            <a:r>
              <a:rPr lang="pl-PL" sz="1800" b="0" i="0" u="none" strike="noStrike" baseline="0" dirty="0" err="1">
                <a:solidFill>
                  <a:srgbClr val="272727"/>
                </a:solidFill>
                <a:latin typeface="*Courier New-5751-Identity-H"/>
              </a:rPr>
              <a:t>Doors</a:t>
            </a:r>
            <a:r>
              <a:rPr lang="pl-PL" sz="1800" b="0" i="0" u="none" strike="noStrike" baseline="0" dirty="0">
                <a:solidFill>
                  <a:srgbClr val="272727"/>
                </a:solidFill>
                <a:latin typeface="*Courier New-5751-Identity-H"/>
              </a:rPr>
              <a:t>)</a:t>
            </a:r>
            <a:endParaRPr lang="pl-PL" sz="1800" b="0" i="0" u="none" strike="noStrike" baseline="0" dirty="0">
              <a:solidFill>
                <a:srgbClr val="292929"/>
              </a:solidFill>
              <a:latin typeface="*Courier New-5751-Identity-H"/>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20202"/>
                </a:solidFill>
                <a:latin typeface="*Verdana-Bold-5752-Identity-H"/>
                <a:ea typeface="*Verdana-Bold-5752-Identity-H"/>
                <a:cs typeface="*Verdana-Bold-5752-Identity-H"/>
                <a:sym typeface="*Verdana-Bold-5752-Identity-H"/>
              </a:rPr>
              <a:t>Continued product development </a:t>
            </a:r>
            <a:r>
              <a:rPr lang="en-gb" sz="1800" b="0" i="0" u="none" strike="noStrike" baseline="0" dirty="0">
                <a:solidFill>
                  <a:srgbClr val="020202"/>
                </a:solidFill>
                <a:latin typeface="*Arial-Bold-5748-Identity-H"/>
                <a:ea typeface="*Arial-Bold-5748-Identity-H"/>
                <a:cs typeface="*Arial-Bold-5748-Identity-H"/>
                <a:sym typeface="*Arial-Bold-5748-Identity-H"/>
              </a:rPr>
              <a:t>through expansion of </a:t>
            </a:r>
            <a:r>
              <a:rPr lang="en-gb"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the automation, software and production process segment</a:t>
            </a:r>
            <a:r>
              <a:rPr lang="pl-PL"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 - </a:t>
            </a:r>
            <a:r>
              <a:rPr lang="pl-PL" sz="1800" b="0" i="0" u="none" strike="noStrike" baseline="0" dirty="0">
                <a:solidFill>
                  <a:srgbClr val="020202"/>
                </a:solidFill>
                <a:latin typeface="*Verdana-Bold-5752-Identity-H"/>
              </a:rPr>
              <a:t>Stały rozwój </a:t>
            </a:r>
            <a:r>
              <a:rPr lang="pl-PL" sz="1800" b="0" i="0" u="none" strike="noStrike" baseline="0" dirty="0">
                <a:solidFill>
                  <a:srgbClr val="020202"/>
                </a:solidFill>
                <a:latin typeface="*Arial-Bold-5748-Identity-H"/>
              </a:rPr>
              <a:t>oferowanych rozwiązań poprzez rozszerzanie </a:t>
            </a:r>
            <a:r>
              <a:rPr lang="pl-PL" sz="1800" b="0" i="0" u="none" strike="noStrike" baseline="0" dirty="0">
                <a:solidFill>
                  <a:srgbClr val="3B3B3B"/>
                </a:solidFill>
                <a:latin typeface="*Microsoft Sans Serif-5754-Identity-H"/>
              </a:rPr>
              <a:t>segmentu automatyki, oprogramowania i procesów produkcyjnych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Deployment of IT and Industry 4.0 solutions to streamline production</a:t>
            </a:r>
            <a:r>
              <a:rPr lang="pl-PL"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 - </a:t>
            </a:r>
            <a:r>
              <a:rPr lang="pl-PL" sz="1800" b="0" i="0" u="none" strike="noStrike" baseline="0" dirty="0">
                <a:solidFill>
                  <a:srgbClr val="3B3B3B"/>
                </a:solidFill>
                <a:latin typeface="*Microsoft Sans Serif-5754-Identity-H"/>
              </a:rPr>
              <a:t>Produkcja wsparcia rozwiązaniami IT oraz Przemysłu 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(including through </a:t>
            </a:r>
            <a:r>
              <a:rPr lang="en-gb" sz="1800" b="0" i="0" u="none" strike="noStrike" baseline="0" dirty="0" err="1">
                <a:solidFill>
                  <a:srgbClr val="3B3B3B"/>
                </a:solidFill>
                <a:latin typeface="*Microsoft Sans Serif-5754-Identity-H"/>
                <a:ea typeface="*Microsoft Sans Serif-5754-Identity-H"/>
                <a:cs typeface="*Microsoft Sans Serif-5754-Identity-H"/>
                <a:sym typeface="*Microsoft Sans Serif-5754-Identity-H"/>
              </a:rPr>
              <a:t>MCR</a:t>
            </a:r>
            <a:r>
              <a:rPr lang="en-gb"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 </a:t>
            </a:r>
            <a:r>
              <a:rPr lang="en-gb" sz="1800" b="0" i="0" u="none" strike="noStrike" baseline="0" dirty="0" err="1">
                <a:solidFill>
                  <a:srgbClr val="3B3B3B"/>
                </a:solidFill>
                <a:latin typeface="*Microsoft Sans Serif-5754-Identity-H"/>
                <a:ea typeface="*Microsoft Sans Serif-5754-Identity-H"/>
                <a:cs typeface="*Microsoft Sans Serif-5754-Identity-H"/>
                <a:sym typeface="*Microsoft Sans Serif-5754-Identity-H"/>
              </a:rPr>
              <a:t>Techlab</a:t>
            </a:r>
            <a:r>
              <a:rPr lang="en-gb"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 operations supported by ERP, Vault, Shop Floor systems</a:t>
            </a:r>
            <a:r>
              <a:rPr lang="pl-PL"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 - </a:t>
            </a:r>
            <a:r>
              <a:rPr lang="pl-PL" sz="1800" b="0" i="0" u="none" strike="noStrike" baseline="0" dirty="0">
                <a:solidFill>
                  <a:srgbClr val="3B3B3B"/>
                </a:solidFill>
                <a:latin typeface="*Microsoft Sans Serif-5754-Identity-H"/>
              </a:rPr>
              <a:t>(w którym uczestniczy spółka </a:t>
            </a:r>
            <a:r>
              <a:rPr lang="pl-PL" sz="1800" b="0" i="0" u="none" strike="noStrike" baseline="0" dirty="0" err="1">
                <a:solidFill>
                  <a:srgbClr val="3B3B3B"/>
                </a:solidFill>
                <a:latin typeface="*Microsoft Sans Serif-5754-Identity-H"/>
              </a:rPr>
              <a:t>MCR</a:t>
            </a:r>
            <a:r>
              <a:rPr lang="pl-PL" sz="1800" b="0" i="0" u="none" strike="noStrike" baseline="0" dirty="0">
                <a:solidFill>
                  <a:srgbClr val="3B3B3B"/>
                </a:solidFill>
                <a:latin typeface="*Microsoft Sans Serif-5754-Identity-H"/>
              </a:rPr>
              <a:t> </a:t>
            </a:r>
            <a:r>
              <a:rPr lang="pl-PL" sz="1800" b="0" i="0" u="none" strike="noStrike" baseline="0" dirty="0" err="1">
                <a:solidFill>
                  <a:srgbClr val="3B3B3B"/>
                </a:solidFill>
                <a:latin typeface="*Microsoft Sans Serif-5754-Identity-H"/>
              </a:rPr>
              <a:t>Techlab</a:t>
            </a:r>
            <a:r>
              <a:rPr lang="pl-PL" sz="1800" b="0" i="0" u="none" strike="noStrike" baseline="0" dirty="0">
                <a:solidFill>
                  <a:srgbClr val="3B3B3B"/>
                </a:solidFill>
                <a:latin typeface="*Microsoft Sans Serif-5754-Identity-H"/>
              </a:rPr>
              <a:t>); praca w oparciu o systemy </a:t>
            </a:r>
            <a:r>
              <a:rPr lang="pl-PL" sz="1800" b="0" i="0" u="none" strike="noStrike" baseline="0" dirty="0" err="1">
                <a:solidFill>
                  <a:srgbClr val="3B3B3B"/>
                </a:solidFill>
                <a:latin typeface="*Microsoft Sans Serif-5754-Identity-H"/>
              </a:rPr>
              <a:t>ERP</a:t>
            </a:r>
            <a:r>
              <a:rPr lang="pl-PL" sz="1800" b="0" i="0" u="none" strike="noStrike" baseline="0" dirty="0">
                <a:solidFill>
                  <a:srgbClr val="3B3B3B"/>
                </a:solidFill>
                <a:latin typeface="*Microsoft Sans Serif-5754-Identity-H"/>
              </a:rPr>
              <a:t>, </a:t>
            </a:r>
            <a:r>
              <a:rPr lang="pl-PL" sz="1800" b="0" i="0" u="none" strike="noStrike" baseline="0" dirty="0" err="1">
                <a:solidFill>
                  <a:srgbClr val="3B3B3B"/>
                </a:solidFill>
                <a:latin typeface="*Microsoft Sans Serif-5754-Identity-H"/>
              </a:rPr>
              <a:t>Vault</a:t>
            </a:r>
            <a:r>
              <a:rPr lang="pl-PL" sz="1800" b="0" i="0" u="none" strike="noStrike" baseline="0" dirty="0">
                <a:solidFill>
                  <a:srgbClr val="3B3B3B"/>
                </a:solidFill>
                <a:latin typeface="*Microsoft Sans Serif-5754-Identity-H"/>
              </a:rPr>
              <a:t>, Shop </a:t>
            </a:r>
            <a:r>
              <a:rPr lang="pl-PL" sz="1800" b="0" i="0" u="none" strike="noStrike" baseline="0" dirty="0" err="1">
                <a:solidFill>
                  <a:srgbClr val="3B3B3B"/>
                </a:solidFill>
                <a:latin typeface="*Microsoft Sans Serif-5754-Identity-H"/>
              </a:rPr>
              <a:t>Floor</a:t>
            </a:r>
            <a:r>
              <a:rPr lang="pl-PL" sz="1800" b="0" i="0" u="none" strike="noStrike" baseline="0" dirty="0">
                <a:solidFill>
                  <a:srgbClr val="3B3B3B"/>
                </a:solidFill>
                <a:latin typeface="*Microsoft Sans Serif-5754-Identity-H"/>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Close to 800 headcount across the Group </a:t>
            </a:r>
            <a:r>
              <a:rPr lang="pl-PL" sz="1800" b="0" i="0" u="none" strike="noStrike" baseline="0" dirty="0">
                <a:solidFill>
                  <a:srgbClr val="3B3B3B"/>
                </a:solidFill>
                <a:latin typeface="*Microsoft Sans Serif-5754-Identity-H"/>
                <a:ea typeface="*Microsoft Sans Serif-5754-Identity-H"/>
                <a:cs typeface="*Microsoft Sans Serif-5754-Identity-H"/>
                <a:sym typeface="*Microsoft Sans Serif-5754-Identity-H"/>
              </a:rPr>
              <a:t>- </a:t>
            </a:r>
            <a:r>
              <a:rPr lang="pl-PL" sz="1200" b="0" i="0" u="none" strike="noStrike" baseline="0" dirty="0">
                <a:solidFill>
                  <a:srgbClr val="3B3B3B"/>
                </a:solidFill>
                <a:latin typeface="*Microsoft Sans Serif-5754-Identity-H"/>
              </a:rPr>
              <a:t>Blisko 800 pracowników w Grupie </a:t>
            </a:r>
            <a:endParaRPr lang="pl-PL" dirty="0"/>
          </a:p>
        </p:txBody>
      </p:sp>
      <p:sp>
        <p:nvSpPr>
          <p:cNvPr id="4" name="Symbol zastępczy numeru slajdu 3"/>
          <p:cNvSpPr>
            <a:spLocks noGrp="1"/>
          </p:cNvSpPr>
          <p:nvPr>
            <p:ph type="sldNum" sz="quarter" idx="5"/>
          </p:nvPr>
        </p:nvSpPr>
        <p:spPr/>
        <p:txBody>
          <a:bodyPr/>
          <a:lstStyle/>
          <a:p>
            <a:pPr algn="l" rtl="0"/>
            <a:fld id="{14786B8E-1946-4917-995B-9A4064855656}" type="slidenum">
              <a:rPr/>
              <a:pPr/>
              <a:t>2</a:t>
            </a:fld>
            <a:endParaRPr lang="en-gb" dirty="0"/>
          </a:p>
        </p:txBody>
      </p:sp>
    </p:spTree>
    <p:extLst>
      <p:ext uri="{BB962C8B-B14F-4D97-AF65-F5344CB8AC3E}">
        <p14:creationId xmlns:p14="http://schemas.microsoft.com/office/powerpoint/2010/main" val="184837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rtl="0"/>
            <a:r>
              <a:rPr lang="en-gb" b="0" i="0" u="none" baseline="0" dirty="0"/>
              <a:t>Strategy</a:t>
            </a:r>
            <a:r>
              <a:rPr lang="pl-PL" b="0" i="0" u="none" baseline="0" dirty="0"/>
              <a:t>- Strategia</a:t>
            </a:r>
            <a:endParaRPr lang="en-gb" b="0" i="0" u="none" baseline="0" dirty="0"/>
          </a:p>
        </p:txBody>
      </p:sp>
      <p:sp>
        <p:nvSpPr>
          <p:cNvPr id="4" name="Symbol zastępczy numeru slajdu 3"/>
          <p:cNvSpPr>
            <a:spLocks noGrp="1"/>
          </p:cNvSpPr>
          <p:nvPr>
            <p:ph type="sldNum" sz="quarter" idx="5"/>
          </p:nvPr>
        </p:nvSpPr>
        <p:spPr/>
        <p:txBody>
          <a:bodyPr/>
          <a:lstStyle/>
          <a:p>
            <a:pPr algn="l" rtl="0"/>
            <a:fld id="{14786B8E-1946-4917-995B-9A4064855656}" type="slidenum">
              <a:rPr/>
              <a:pPr/>
              <a:t>4</a:t>
            </a:fld>
            <a:endParaRPr lang="en-gb" dirty="0"/>
          </a:p>
        </p:txBody>
      </p:sp>
    </p:spTree>
    <p:extLst>
      <p:ext uri="{BB962C8B-B14F-4D97-AF65-F5344CB8AC3E}">
        <p14:creationId xmlns:p14="http://schemas.microsoft.com/office/powerpoint/2010/main" val="49948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786B8E-1946-4917-995B-9A4064855656}" type="slidenum">
              <a:rPr lang="pl-PL" smtClean="0"/>
              <a:pPr/>
              <a:t>10</a:t>
            </a:fld>
            <a:endParaRPr lang="pl-PL" dirty="0"/>
          </a:p>
        </p:txBody>
      </p:sp>
    </p:spTree>
    <p:extLst>
      <p:ext uri="{BB962C8B-B14F-4D97-AF65-F5344CB8AC3E}">
        <p14:creationId xmlns:p14="http://schemas.microsoft.com/office/powerpoint/2010/main" val="182494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6B8E-1946-4917-995B-9A4064855656}" type="slidenum">
              <a:rPr lang="pl-PL" smtClean="0"/>
              <a:pPr/>
              <a:t>13</a:t>
            </a:fld>
            <a:endParaRPr lang="pl-PL" dirty="0"/>
          </a:p>
        </p:txBody>
      </p:sp>
    </p:spTree>
    <p:extLst>
      <p:ext uri="{BB962C8B-B14F-4D97-AF65-F5344CB8AC3E}">
        <p14:creationId xmlns:p14="http://schemas.microsoft.com/office/powerpoint/2010/main" val="63352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A future based on orders </a:t>
            </a:r>
            <a:r>
              <a:rPr lang="pl-PL" b="0" i="0" u="none" baseline="0" dirty="0"/>
              <a:t>- </a:t>
            </a:r>
            <a:r>
              <a:rPr lang="pl-PL" dirty="0"/>
              <a:t>Przyszłość oparta na zamówieniach </a:t>
            </a:r>
          </a:p>
        </p:txBody>
      </p:sp>
      <p:sp>
        <p:nvSpPr>
          <p:cNvPr id="4" name="Symbol zastępczy numeru slajdu 3"/>
          <p:cNvSpPr>
            <a:spLocks noGrp="1"/>
          </p:cNvSpPr>
          <p:nvPr>
            <p:ph type="sldNum" sz="quarter" idx="5"/>
          </p:nvPr>
        </p:nvSpPr>
        <p:spPr/>
        <p:txBody>
          <a:bodyPr/>
          <a:lstStyle/>
          <a:p>
            <a:pPr algn="l" rtl="0"/>
            <a:fld id="{14786B8E-1946-4917-995B-9A4064855656}" type="slidenum">
              <a:rPr/>
              <a:pPr/>
              <a:t>17</a:t>
            </a:fld>
            <a:endParaRPr lang="en-gb" dirty="0"/>
          </a:p>
        </p:txBody>
      </p:sp>
    </p:spTree>
    <p:extLst>
      <p:ext uri="{BB962C8B-B14F-4D97-AF65-F5344CB8AC3E}">
        <p14:creationId xmlns:p14="http://schemas.microsoft.com/office/powerpoint/2010/main" val="324909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786B8E-1946-4917-995B-9A4064855656}" type="slidenum">
              <a:rPr lang="pl-PL" smtClean="0"/>
              <a:pPr/>
              <a:t>19</a:t>
            </a:fld>
            <a:endParaRPr lang="pl-PL" dirty="0"/>
          </a:p>
        </p:txBody>
      </p:sp>
    </p:spTree>
    <p:extLst>
      <p:ext uri="{BB962C8B-B14F-4D97-AF65-F5344CB8AC3E}">
        <p14:creationId xmlns:p14="http://schemas.microsoft.com/office/powerpoint/2010/main" val="262156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0" u="none" baseline="0" dirty="0" err="1">
                <a:solidFill>
                  <a:srgbClr val="000000"/>
                </a:solidFill>
                <a:effectLst/>
                <a:latin typeface="Arial" panose="020B0604020202020204" pitchFamily="34" charset="0"/>
                <a:ea typeface="Times New Roman" panose="02020603050405020304" pitchFamily="18" charset="0"/>
              </a:rPr>
              <a:t>ENG</a:t>
            </a:r>
            <a:r>
              <a:rPr lang="pl-PL" sz="1800" b="0" i="0" u="none" baseline="0" dirty="0">
                <a:solidFill>
                  <a:srgbClr val="000000"/>
                </a:solidFill>
                <a:effectLst/>
                <a:latin typeface="Arial" panose="020B0604020202020204" pitchFamily="34" charset="0"/>
                <a:ea typeface="Times New Roman" panose="02020603050405020304" pitchFamily="18" charset="0"/>
              </a:rPr>
              <a:t>- </a:t>
            </a:r>
            <a:r>
              <a:rPr lang="en-gb" sz="1800" b="0" i="0" u="none" baseline="0" dirty="0">
                <a:solidFill>
                  <a:srgbClr val="000000"/>
                </a:solidFill>
                <a:effectLst/>
                <a:latin typeface="Arial" panose="020B0604020202020204" pitchFamily="34" charset="0"/>
                <a:ea typeface="Times New Roman" panose="02020603050405020304" pitchFamily="18" charset="0"/>
              </a:rPr>
              <a:t>This material is intended for information purposes only. It does not constitute an advertisement for or an offer of any publicly traded securities. Its contents have been compiled from sources considered reliable and accurate by </a:t>
            </a:r>
            <a:r>
              <a:rPr lang="en-gb" sz="1800" b="0" i="0" u="none" baseline="0" dirty="0" err="1">
                <a:solidFill>
                  <a:srgbClr val="000000"/>
                </a:solidFill>
                <a:effectLst/>
                <a:latin typeface="Arial" panose="020B0604020202020204" pitchFamily="34" charset="0"/>
                <a:ea typeface="Times New Roman" panose="02020603050405020304" pitchFamily="18" charset="0"/>
              </a:rPr>
              <a:t>MERCOR</a:t>
            </a:r>
            <a:r>
              <a:rPr lang="en-gb" sz="1800" b="0" i="0" u="none" baseline="0" dirty="0">
                <a:solidFill>
                  <a:srgbClr val="000000"/>
                </a:solidFill>
                <a:effectLst/>
                <a:latin typeface="Arial" panose="020B0604020202020204" pitchFamily="34" charset="0"/>
                <a:ea typeface="Times New Roman" panose="02020603050405020304" pitchFamily="18" charset="0"/>
              </a:rPr>
              <a:t> S.A., although no assurance can be given that such sources are exhaustive or fully reflect the underlying facts. This document may contain some forward-looking statements, which represent an investment risk or a source of uncertainty and may differ materially from actual results. </a:t>
            </a:r>
            <a:r>
              <a:rPr lang="en-gb" sz="1800" b="0" i="0" u="none" baseline="0" dirty="0" err="1">
                <a:solidFill>
                  <a:srgbClr val="000000"/>
                </a:solidFill>
                <a:effectLst/>
                <a:latin typeface="Arial" panose="020B0604020202020204" pitchFamily="34" charset="0"/>
                <a:ea typeface="Times New Roman" panose="02020603050405020304" pitchFamily="18" charset="0"/>
              </a:rPr>
              <a:t>MERCOR</a:t>
            </a:r>
            <a:r>
              <a:rPr lang="en-gb" sz="1800" b="0" i="0" u="none" baseline="0" dirty="0">
                <a:solidFill>
                  <a:srgbClr val="000000"/>
                </a:solidFill>
                <a:effectLst/>
                <a:latin typeface="Arial" panose="020B0604020202020204" pitchFamily="34" charset="0"/>
                <a:ea typeface="Times New Roman" panose="02020603050405020304" pitchFamily="18" charset="0"/>
              </a:rPr>
              <a:t> S.A. shall not be held liable for the consequences of any decisions made in reliance on this material. Responsibility for its use shall lie solely with the user. This document is protected under the Copyright and Related Rights Act of February 4th 1994 (Dz.U. No. 24, item 83, as amended). Any reproduction, publication or dissemination of this material requires </a:t>
            </a:r>
            <a:r>
              <a:rPr lang="en-gb" sz="1800" b="0" i="0" u="none" baseline="0" dirty="0" err="1">
                <a:solidFill>
                  <a:srgbClr val="000000"/>
                </a:solidFill>
                <a:effectLst/>
                <a:latin typeface="Arial" panose="020B0604020202020204" pitchFamily="34" charset="0"/>
                <a:ea typeface="Times New Roman" panose="02020603050405020304" pitchFamily="18" charset="0"/>
              </a:rPr>
              <a:t>MERCOR</a:t>
            </a:r>
            <a:r>
              <a:rPr lang="en-gb" sz="1800" b="0" i="0" u="none" baseline="0" dirty="0">
                <a:solidFill>
                  <a:srgbClr val="000000"/>
                </a:solidFill>
                <a:effectLst/>
                <a:latin typeface="Arial" panose="020B0604020202020204" pitchFamily="34" charset="0"/>
                <a:ea typeface="Times New Roman" panose="02020603050405020304" pitchFamily="18" charset="0"/>
              </a:rPr>
              <a:t> S.A.’s prior written consent.</a:t>
            </a:r>
            <a:r>
              <a:rPr lang="pl-PL" sz="1800" b="0" i="0" u="none" baseline="0" dirty="0">
                <a:solidFill>
                  <a:srgbClr val="000000"/>
                </a:solidFill>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solidFill>
                  <a:srgbClr val="000000"/>
                </a:solidFill>
                <a:effectLst/>
                <a:latin typeface="Arial" panose="020B0604020202020204" pitchFamily="34" charset="0"/>
                <a:ea typeface="Times New Roman" panose="02020603050405020304" pitchFamily="18" charset="0"/>
              </a:rPr>
              <a:t>PL- Niniejsze opracowanie zostało sporządzone wyłącznie w celach informacyjnych. Nie stanowi reklamy ani oferowania papierów wartościowych w publicznym obrocie. Zostały w nim wykorzystane źródła informacji, które „</a:t>
            </a:r>
            <a:r>
              <a:rPr lang="pl-PL" sz="1800" dirty="0" err="1">
                <a:solidFill>
                  <a:srgbClr val="000000"/>
                </a:solidFill>
                <a:effectLst/>
                <a:latin typeface="Arial" panose="020B0604020202020204" pitchFamily="34" charset="0"/>
                <a:ea typeface="Times New Roman" panose="02020603050405020304" pitchFamily="18" charset="0"/>
              </a:rPr>
              <a:t>MERCOR</a:t>
            </a:r>
            <a:r>
              <a:rPr lang="pl-PL" sz="1800" dirty="0">
                <a:solidFill>
                  <a:srgbClr val="000000"/>
                </a:solidFill>
                <a:effectLst/>
                <a:latin typeface="Arial" panose="020B0604020202020204" pitchFamily="34" charset="0"/>
                <a:ea typeface="Times New Roman" panose="02020603050405020304" pitchFamily="18" charset="0"/>
              </a:rPr>
              <a:t>" S.A. uznaje za wiarygodne i dokładne, jednak nie ma gwarancji, że są one wyczerpujące i w pełni odzwierciedlają stan faktyczny. Opracowanie może zawierać stwierdzenia dotyczące przyszłości, które stanowią ryzyko inwestycyjne lub źródło niepewności i mogą istotnie różnić się od faktycznych rezultatów. „</a:t>
            </a:r>
            <a:r>
              <a:rPr lang="pl-PL" sz="1800" dirty="0" err="1">
                <a:solidFill>
                  <a:srgbClr val="000000"/>
                </a:solidFill>
                <a:effectLst/>
                <a:latin typeface="Arial" panose="020B0604020202020204" pitchFamily="34" charset="0"/>
                <a:ea typeface="Times New Roman" panose="02020603050405020304" pitchFamily="18" charset="0"/>
              </a:rPr>
              <a:t>MERCOR</a:t>
            </a:r>
            <a:r>
              <a:rPr lang="pl-PL" sz="1800" dirty="0">
                <a:solidFill>
                  <a:srgbClr val="000000"/>
                </a:solidFill>
                <a:effectLst/>
                <a:latin typeface="Arial" panose="020B0604020202020204" pitchFamily="34" charset="0"/>
                <a:ea typeface="Times New Roman" panose="02020603050405020304" pitchFamily="18" charset="0"/>
              </a:rPr>
              <a:t>" S.A. nie ponosi odpowiedzialności za efekty decyzji, które zostały podjęte na podstawie niniejszego opracowania. Odpowiedzialność spoczywa wyłącznie na korzystającym z opracowania. Opracowanie podlega ochronie wynikającej z ustawy o prawie autorskim i prawach pokrewnych z ustawy z dnia 4 lutego 1994 r. o prawie autorskim i prawach pokrewnych (Dz. U. </a:t>
            </a:r>
            <a:r>
              <a:rPr lang="pl-PL" sz="1800" dirty="0" err="1">
                <a:solidFill>
                  <a:srgbClr val="000000"/>
                </a:solidFill>
                <a:effectLst/>
                <a:latin typeface="Arial" panose="020B0604020202020204" pitchFamily="34" charset="0"/>
                <a:ea typeface="Times New Roman" panose="02020603050405020304" pitchFamily="18" charset="0"/>
              </a:rPr>
              <a:t>Nr24</a:t>
            </a:r>
            <a:r>
              <a:rPr lang="pl-PL" sz="1800" dirty="0">
                <a:solidFill>
                  <a:srgbClr val="000000"/>
                </a:solidFill>
                <a:effectLst/>
                <a:latin typeface="Arial" panose="020B0604020202020204" pitchFamily="34" charset="0"/>
                <a:ea typeface="Times New Roman" panose="02020603050405020304" pitchFamily="18" charset="0"/>
              </a:rPr>
              <a:t>, poz. </a:t>
            </a:r>
            <a:r>
              <a:rPr lang="pl-PL" sz="1800" dirty="0" err="1">
                <a:solidFill>
                  <a:srgbClr val="000000"/>
                </a:solidFill>
                <a:effectLst/>
                <a:latin typeface="Arial" panose="020B0604020202020204" pitchFamily="34" charset="0"/>
                <a:ea typeface="Times New Roman" panose="02020603050405020304" pitchFamily="18" charset="0"/>
              </a:rPr>
              <a:t>83,z</a:t>
            </a:r>
            <a:r>
              <a:rPr lang="pl-PL" sz="1800" dirty="0">
                <a:solidFill>
                  <a:srgbClr val="000000"/>
                </a:solidFill>
                <a:effectLst/>
                <a:latin typeface="Arial" panose="020B0604020202020204" pitchFamily="34" charset="0"/>
                <a:ea typeface="Times New Roman" panose="02020603050405020304" pitchFamily="18" charset="0"/>
              </a:rPr>
              <a:t> późn.zm). Powielanie, publikowanie lub jego rozpowszechnianie wymaga pisemnej zgody „</a:t>
            </a:r>
            <a:r>
              <a:rPr lang="pl-PL" sz="1800" dirty="0" err="1">
                <a:solidFill>
                  <a:srgbClr val="000000"/>
                </a:solidFill>
                <a:effectLst/>
                <a:latin typeface="Arial" panose="020B0604020202020204" pitchFamily="34" charset="0"/>
                <a:ea typeface="Times New Roman" panose="02020603050405020304" pitchFamily="18" charset="0"/>
              </a:rPr>
              <a:t>MERCOR</a:t>
            </a:r>
            <a:r>
              <a:rPr lang="pl-PL" sz="1800" dirty="0">
                <a:solidFill>
                  <a:srgbClr val="000000"/>
                </a:solidFill>
                <a:effectLst/>
                <a:latin typeface="Arial" panose="020B0604020202020204" pitchFamily="34" charset="0"/>
                <a:ea typeface="Times New Roman" panose="02020603050405020304" pitchFamily="18" charset="0"/>
              </a:rPr>
              <a:t>" S.A.</a:t>
            </a:r>
            <a:endParaRPr lang="pl-PL"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endParaRPr>
          </a:p>
          <a:p>
            <a:endParaRPr lang="en-gb" dirty="0"/>
          </a:p>
        </p:txBody>
      </p:sp>
      <p:sp>
        <p:nvSpPr>
          <p:cNvPr id="4" name="Symbol zastępczy numeru slajdu 3"/>
          <p:cNvSpPr>
            <a:spLocks noGrp="1"/>
          </p:cNvSpPr>
          <p:nvPr>
            <p:ph type="sldNum" sz="quarter" idx="5"/>
          </p:nvPr>
        </p:nvSpPr>
        <p:spPr/>
        <p:txBody>
          <a:bodyPr/>
          <a:lstStyle/>
          <a:p>
            <a:pPr algn="l" rtl="0"/>
            <a:fld id="{14786B8E-1946-4917-995B-9A4064855656}" type="slidenum">
              <a:rPr/>
              <a:pPr/>
              <a:t>27</a:t>
            </a:fld>
            <a:endParaRPr lang="en-gb" dirty="0"/>
          </a:p>
        </p:txBody>
      </p:sp>
    </p:spTree>
    <p:extLst>
      <p:ext uri="{BB962C8B-B14F-4D97-AF65-F5344CB8AC3E}">
        <p14:creationId xmlns:p14="http://schemas.microsoft.com/office/powerpoint/2010/main" val="157148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Thank you! </a:t>
            </a:r>
            <a:r>
              <a:rPr lang="pl-PL" b="0" i="0" u="none" baseline="0" dirty="0"/>
              <a:t>- </a:t>
            </a:r>
            <a:r>
              <a:rPr lang="pl-PL" dirty="0"/>
              <a:t>Dziękujemy za uwagę </a:t>
            </a:r>
          </a:p>
          <a:p>
            <a:pPr algn="l" rtl="0"/>
            <a:endParaRPr lang="en-gb" b="0" i="0" u="none" baseline="0" dirty="0"/>
          </a:p>
        </p:txBody>
      </p:sp>
      <p:sp>
        <p:nvSpPr>
          <p:cNvPr id="4" name="Symbol zastępczy numeru slajdu 3"/>
          <p:cNvSpPr>
            <a:spLocks noGrp="1"/>
          </p:cNvSpPr>
          <p:nvPr>
            <p:ph type="sldNum" sz="quarter" idx="5"/>
          </p:nvPr>
        </p:nvSpPr>
        <p:spPr/>
        <p:txBody>
          <a:bodyPr/>
          <a:lstStyle/>
          <a:p>
            <a:pPr algn="l" rtl="0"/>
            <a:fld id="{14786B8E-1946-4917-995B-9A4064855656}" type="slidenum">
              <a:rPr/>
              <a:pPr/>
              <a:t>28</a:t>
            </a:fld>
            <a:endParaRPr lang="en-gb" dirty="0"/>
          </a:p>
        </p:txBody>
      </p:sp>
    </p:spTree>
    <p:extLst>
      <p:ext uri="{BB962C8B-B14F-4D97-AF65-F5344CB8AC3E}">
        <p14:creationId xmlns:p14="http://schemas.microsoft.com/office/powerpoint/2010/main" val="2679872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17" name="Symbol zastępczy numeru slajdu 3">
            <a:extLst>
              <a:ext uri="{FF2B5EF4-FFF2-40B4-BE49-F238E27FC236}">
                <a16:creationId xmlns:a16="http://schemas.microsoft.com/office/drawing/2014/main" id="{740A5F1F-B978-FC97-F1E9-B5A92000B961}"/>
              </a:ext>
            </a:extLst>
          </p:cNvPr>
          <p:cNvSpPr txBox="1">
            <a:spLocks/>
          </p:cNvSpPr>
          <p:nvPr userDrawn="1"/>
        </p:nvSpPr>
        <p:spPr>
          <a:xfrm>
            <a:off x="6829200" y="4816800"/>
            <a:ext cx="2133600" cy="273844"/>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55366-BAB6-4918-A00D-7459AA4558D5}" type="slidenum">
              <a:rPr lang="pl-PL" sz="1000" smtClean="0">
                <a:solidFill>
                  <a:schemeClr val="tx1">
                    <a:lumMod val="85000"/>
                    <a:lumOff val="15000"/>
                  </a:schemeClr>
                </a:solidFill>
              </a:rPr>
              <a:pPr/>
              <a:t>‹#›</a:t>
            </a:fld>
            <a:endParaRPr lang="pl-PL" sz="1000" dirty="0">
              <a:solidFill>
                <a:schemeClr val="tx1">
                  <a:lumMod val="85000"/>
                  <a:lumOff val="15000"/>
                </a:schemeClr>
              </a:solidFill>
            </a:endParaRPr>
          </a:p>
        </p:txBody>
      </p:sp>
      <p:pic>
        <p:nvPicPr>
          <p:cNvPr id="3" name="Obraz 2" descr="Obraz zawierający tekst&#10;&#10;Opis wygenerowany automatycznie">
            <a:extLst>
              <a:ext uri="{FF2B5EF4-FFF2-40B4-BE49-F238E27FC236}">
                <a16:creationId xmlns:a16="http://schemas.microsoft.com/office/drawing/2014/main" id="{5882A4E6-6299-40DF-9C4C-DA47FAAA4C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358"/>
            <a:ext cx="9239681" cy="5197321"/>
          </a:xfrm>
          <a:prstGeom prst="rect">
            <a:avLst/>
          </a:prstGeom>
        </p:spPr>
      </p:pic>
    </p:spTree>
    <p:extLst>
      <p:ext uri="{BB962C8B-B14F-4D97-AF65-F5344CB8AC3E}">
        <p14:creationId xmlns:p14="http://schemas.microsoft.com/office/powerpoint/2010/main" val="400045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86328860-53B1-4D00-9EC5-3FB9CB3AAA99}" type="datetime1">
              <a:rPr lang="pl-PL" smtClean="0"/>
              <a:pPr/>
              <a:t>14.12.2022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415294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4781"/>
            <a:ext cx="2057400" cy="3290888"/>
          </a:xfrm>
        </p:spPr>
        <p:txBody>
          <a:bodyPr vert="eaVert"/>
          <a:lstStyle/>
          <a:p>
            <a:r>
              <a:rPr lang="pl-PL" dirty="0"/>
              <a:t>Kliknij, aby edytować styl</a:t>
            </a:r>
          </a:p>
        </p:txBody>
      </p:sp>
      <p:sp>
        <p:nvSpPr>
          <p:cNvPr id="3" name="Symbol zastępczy tytułu pionowego 2"/>
          <p:cNvSpPr>
            <a:spLocks noGrp="1"/>
          </p:cNvSpPr>
          <p:nvPr>
            <p:ph type="body" orient="vert" idx="1"/>
          </p:nvPr>
        </p:nvSpPr>
        <p:spPr>
          <a:xfrm>
            <a:off x="457200" y="154781"/>
            <a:ext cx="6019800" cy="32908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CB1E53C-2B88-4562-8BC7-307F45F87ABE}" type="datetime1">
              <a:rPr lang="pl-PL" smtClean="0"/>
              <a:pPr/>
              <a:t>14.12.2022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404411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256C51-4DDA-456C-9234-8D55959FDB4C}" type="datetime1">
              <a:rPr lang="pl-PL" smtClean="0"/>
              <a:pPr/>
              <a:t>14.12.2022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255366-BAB6-4918-A00D-7459AA4558D5}" type="slidenum">
              <a:rPr lang="pl-PL" smtClean="0"/>
              <a:pPr/>
              <a:t>‹#›</a:t>
            </a:fld>
            <a:endParaRPr lang="pl-PL" dirty="0"/>
          </a:p>
        </p:txBody>
      </p:sp>
      <p:grpSp>
        <p:nvGrpSpPr>
          <p:cNvPr id="7" name="Grupa 6">
            <a:extLst>
              <a:ext uri="{FF2B5EF4-FFF2-40B4-BE49-F238E27FC236}">
                <a16:creationId xmlns:a16="http://schemas.microsoft.com/office/drawing/2014/main" id="{CCA4B6D6-8D70-0A53-73C0-254E2170A64F}"/>
              </a:ext>
            </a:extLst>
          </p:cNvPr>
          <p:cNvGrpSpPr/>
          <p:nvPr userDrawn="1"/>
        </p:nvGrpSpPr>
        <p:grpSpPr>
          <a:xfrm>
            <a:off x="0" y="12132"/>
            <a:ext cx="9324528" cy="5143500"/>
            <a:chOff x="0" y="12132"/>
            <a:chExt cx="9324528" cy="5143500"/>
          </a:xfrm>
        </p:grpSpPr>
        <p:grpSp>
          <p:nvGrpSpPr>
            <p:cNvPr id="8" name="Grupa 7">
              <a:extLst>
                <a:ext uri="{FF2B5EF4-FFF2-40B4-BE49-F238E27FC236}">
                  <a16:creationId xmlns:a16="http://schemas.microsoft.com/office/drawing/2014/main" id="{B1D4FA7F-260B-F39D-2DBE-982514DA72BE}"/>
                </a:ext>
              </a:extLst>
            </p:cNvPr>
            <p:cNvGrpSpPr/>
            <p:nvPr/>
          </p:nvGrpSpPr>
          <p:grpSpPr>
            <a:xfrm>
              <a:off x="0" y="12132"/>
              <a:ext cx="9324528" cy="5143500"/>
              <a:chOff x="0" y="12132"/>
              <a:chExt cx="9324528" cy="5143500"/>
            </a:xfrm>
          </p:grpSpPr>
          <p:sp>
            <p:nvSpPr>
              <p:cNvPr id="10" name="Prostokąt 9">
                <a:extLst>
                  <a:ext uri="{FF2B5EF4-FFF2-40B4-BE49-F238E27FC236}">
                    <a16:creationId xmlns:a16="http://schemas.microsoft.com/office/drawing/2014/main" id="{15A81F56-B66A-9ED7-5ACC-C6B65BE33FD5}"/>
                  </a:ext>
                </a:extLst>
              </p:cNvPr>
              <p:cNvSpPr/>
              <p:nvPr/>
            </p:nvSpPr>
            <p:spPr>
              <a:xfrm>
                <a:off x="0" y="12132"/>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1FFB54AF-C08D-B45E-0268-84C682C452C0}"/>
                  </a:ext>
                </a:extLst>
              </p:cNvPr>
              <p:cNvSpPr/>
              <p:nvPr/>
            </p:nvSpPr>
            <p:spPr>
              <a:xfrm>
                <a:off x="1" y="285688"/>
                <a:ext cx="755576" cy="349043"/>
              </a:xfrm>
              <a:prstGeom prst="rect">
                <a:avLst/>
              </a:prstGeom>
              <a:solidFill>
                <a:srgbClr val="DD0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Shape 114">
                <a:extLst>
                  <a:ext uri="{FF2B5EF4-FFF2-40B4-BE49-F238E27FC236}">
                    <a16:creationId xmlns:a16="http://schemas.microsoft.com/office/drawing/2014/main" id="{3293F38F-D4D0-9FC1-2994-DBF39CD7263D}"/>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endParaRPr b="1" dirty="0">
                  <a:solidFill>
                    <a:schemeClr val="bg1"/>
                  </a:solidFill>
                </a:endParaRPr>
              </a:p>
            </p:txBody>
          </p:sp>
          <p:pic>
            <p:nvPicPr>
              <p:cNvPr id="13" name="Picture 3" descr="C:\Users\Marta\Desktop\Mercor\logo bez tla.png">
                <a:extLst>
                  <a:ext uri="{FF2B5EF4-FFF2-40B4-BE49-F238E27FC236}">
                    <a16:creationId xmlns:a16="http://schemas.microsoft.com/office/drawing/2014/main" id="{00596711-BC7A-04B0-40C9-6CEE403A1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6213" y="267534"/>
                <a:ext cx="1094644" cy="3600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388372C7-F36C-0E7C-923B-103811EC03FF}"/>
                  </a:ext>
                </a:extLst>
              </p:cNvPr>
              <p:cNvSpPr/>
              <p:nvPr/>
            </p:nvSpPr>
            <p:spPr>
              <a:xfrm>
                <a:off x="7658694" y="4832794"/>
                <a:ext cx="1665834" cy="2462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r>
                  <a:rPr lang="pl-PL" sz="1000" dirty="0" err="1">
                    <a:solidFill>
                      <a:schemeClr val="tx1">
                        <a:lumMod val="85000"/>
                        <a:lumOff val="15000"/>
                      </a:schemeClr>
                    </a:solidFill>
                  </a:rPr>
                  <a:t>mercor.com.pl</a:t>
                </a:r>
                <a:endParaRPr sz="1000" dirty="0">
                  <a:solidFill>
                    <a:schemeClr val="tx1">
                      <a:lumMod val="85000"/>
                      <a:lumOff val="15000"/>
                    </a:schemeClr>
                  </a:solidFill>
                </a:endParaRPr>
              </a:p>
            </p:txBody>
          </p:sp>
        </p:grpSp>
        <p:sp>
          <p:nvSpPr>
            <p:cNvPr id="9" name="Shape 114">
              <a:extLst>
                <a:ext uri="{FF2B5EF4-FFF2-40B4-BE49-F238E27FC236}">
                  <a16:creationId xmlns:a16="http://schemas.microsoft.com/office/drawing/2014/main" id="{53D0C24E-4B38-7E1D-CEAE-C089C8CCA3C4}"/>
                </a:ext>
              </a:extLst>
            </p:cNvPr>
            <p:cNvSpPr/>
            <p:nvPr/>
          </p:nvSpPr>
          <p:spPr>
            <a:xfrm>
              <a:off x="978637" y="267848"/>
              <a:ext cx="6336260" cy="3847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endParaRPr dirty="0">
                <a:solidFill>
                  <a:schemeClr val="tx1">
                    <a:lumMod val="85000"/>
                    <a:lumOff val="15000"/>
                  </a:schemeClr>
                </a:solidFill>
              </a:endParaRPr>
            </a:p>
          </p:txBody>
        </p:sp>
      </p:grpSp>
      <p:sp>
        <p:nvSpPr>
          <p:cNvPr id="16" name="Symbol zastępczy numeru slajdu 3">
            <a:extLst>
              <a:ext uri="{FF2B5EF4-FFF2-40B4-BE49-F238E27FC236}">
                <a16:creationId xmlns:a16="http://schemas.microsoft.com/office/drawing/2014/main" id="{7E786916-1007-A939-8D9D-1233B7A39BCF}"/>
              </a:ext>
            </a:extLst>
          </p:cNvPr>
          <p:cNvSpPr txBox="1">
            <a:spLocks/>
          </p:cNvSpPr>
          <p:nvPr userDrawn="1"/>
        </p:nvSpPr>
        <p:spPr>
          <a:xfrm>
            <a:off x="6829200" y="4816800"/>
            <a:ext cx="2133600" cy="273844"/>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55366-BAB6-4918-A00D-7459AA4558D5}" type="slidenum">
              <a:rPr lang="pl-PL" sz="1000" smtClean="0">
                <a:solidFill>
                  <a:schemeClr val="tx1">
                    <a:lumMod val="85000"/>
                    <a:lumOff val="15000"/>
                  </a:schemeClr>
                </a:solidFill>
              </a:rPr>
              <a:pPr/>
              <a:t>‹#›</a:t>
            </a:fld>
            <a:endParaRPr lang="pl-PL" sz="1000" dirty="0">
              <a:solidFill>
                <a:schemeClr val="tx1">
                  <a:lumMod val="85000"/>
                  <a:lumOff val="15000"/>
                </a:schemeClr>
              </a:solidFill>
            </a:endParaRPr>
          </a:p>
        </p:txBody>
      </p:sp>
      <p:pic>
        <p:nvPicPr>
          <p:cNvPr id="14" name="Obraz 13" descr="Obraz zawierający tekst&#10;&#10;Opis wygenerowany automatycznie">
            <a:extLst>
              <a:ext uri="{FF2B5EF4-FFF2-40B4-BE49-F238E27FC236}">
                <a16:creationId xmlns:a16="http://schemas.microsoft.com/office/drawing/2014/main" id="{F55569CA-C8F7-C17E-D7B9-EFBCAB777F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358"/>
            <a:ext cx="9239681" cy="5197321"/>
          </a:xfrm>
          <a:prstGeom prst="rect">
            <a:avLst/>
          </a:prstGeom>
        </p:spPr>
      </p:pic>
    </p:spTree>
    <p:extLst>
      <p:ext uri="{BB962C8B-B14F-4D97-AF65-F5344CB8AC3E}">
        <p14:creationId xmlns:p14="http://schemas.microsoft.com/office/powerpoint/2010/main" val="196999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A870E64-B488-4522-BBA4-ED9CD9325D53}" type="datetime1">
              <a:rPr lang="pl-PL" smtClean="0"/>
              <a:pPr/>
              <a:t>14.12.2022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239732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875B605-BCF5-4C9D-A712-E2D85A78E931}" type="datetime1">
              <a:rPr lang="pl-PL" smtClean="0"/>
              <a:pPr/>
              <a:t>14.12.2022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290183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8"/>
            <a:ext cx="8229600" cy="85725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1CB85FC-CD9B-4B4B-B6B3-43AA9ABD86A5}" type="datetime1">
              <a:rPr lang="pl-PL" smtClean="0"/>
              <a:pPr/>
              <a:t>14.12.2022</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8897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B1AE6EE-E34D-4A4C-94BB-F0ABF48147C1}" type="datetime1">
              <a:rPr lang="pl-PL" smtClean="0"/>
              <a:pPr/>
              <a:t>14.12.2022</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314252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BB47054-E44E-4130-A52D-B693F92C5FAB}" type="datetime1">
              <a:rPr lang="pl-PL" smtClean="0"/>
              <a:pPr/>
              <a:t>14.12.2022</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30392375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B4285FC-0AA3-4774-ABCD-53E7EBB0F7B5}" type="datetime1">
              <a:rPr lang="pl-PL" smtClean="0"/>
              <a:pPr/>
              <a:t>14.12.2022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297120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4C4AFF8-DA41-4D32-9EB4-FCFC42C64009}" type="datetime1">
              <a:rPr lang="pl-PL" smtClean="0"/>
              <a:pPr/>
              <a:t>14.12.2022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13031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89FFCC-BCDD-494B-896F-620743EE833E}" type="datetime1">
              <a:rPr lang="pl-PL" smtClean="0"/>
              <a:pPr/>
              <a:t>14.12.2022</a:t>
            </a:fld>
            <a:endParaRPr lang="pl-PL" dirty="0"/>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255366-BAB6-4918-A00D-7459AA4558D5}" type="slidenum">
              <a:rPr lang="pl-PL" smtClean="0"/>
              <a:pPr/>
              <a:t>‹#›</a:t>
            </a:fld>
            <a:endParaRPr lang="pl-PL" dirty="0"/>
          </a:p>
        </p:txBody>
      </p:sp>
    </p:spTree>
    <p:extLst>
      <p:ext uri="{BB962C8B-B14F-4D97-AF65-F5344CB8AC3E}">
        <p14:creationId xmlns:p14="http://schemas.microsoft.com/office/powerpoint/2010/main" val="937892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39ACEEE-A652-4A1A-E5C6-09AEF7472ACA}"/>
              </a:ext>
            </a:extLst>
          </p:cNvPr>
          <p:cNvSpPr>
            <a:spLocks noGrp="1"/>
          </p:cNvSpPr>
          <p:nvPr>
            <p:ph type="sldNum" sz="quarter" idx="12"/>
          </p:nvPr>
        </p:nvSpPr>
        <p:spPr/>
        <p:txBody>
          <a:bodyPr/>
          <a:lstStyle/>
          <a:p>
            <a:pPr algn="r" rtl="0"/>
            <a:fld id="{EE255366-BAB6-4918-A00D-7459AA4558D5}" type="slidenum">
              <a:rPr/>
              <a:pPr/>
              <a:t>1</a:t>
            </a:fld>
            <a:endParaRPr lang="en-gb" dirty="0"/>
          </a:p>
        </p:txBody>
      </p:sp>
      <p:pic>
        <p:nvPicPr>
          <p:cNvPr id="4" name="Obraz 3" descr="Obraz zawierający tekst&#10;&#10;Opis wygenerowany automatycznie">
            <a:extLst>
              <a:ext uri="{FF2B5EF4-FFF2-40B4-BE49-F238E27FC236}">
                <a16:creationId xmlns:a16="http://schemas.microsoft.com/office/drawing/2014/main" id="{3B761C4E-E619-C2D7-0672-801F86CC1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61793" cy="5236046"/>
          </a:xfrm>
          <a:prstGeom prst="rect">
            <a:avLst/>
          </a:prstGeom>
        </p:spPr>
      </p:pic>
      <p:sp>
        <p:nvSpPr>
          <p:cNvPr id="5" name="Prostokąt 4">
            <a:extLst>
              <a:ext uri="{FF2B5EF4-FFF2-40B4-BE49-F238E27FC236}">
                <a16:creationId xmlns:a16="http://schemas.microsoft.com/office/drawing/2014/main" id="{EE78C705-B154-3703-F776-18B9D17AAE2A}"/>
              </a:ext>
            </a:extLst>
          </p:cNvPr>
          <p:cNvSpPr/>
          <p:nvPr/>
        </p:nvSpPr>
        <p:spPr>
          <a:xfrm>
            <a:off x="0" y="3907214"/>
            <a:ext cx="5004048" cy="8993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cxnSp>
        <p:nvCxnSpPr>
          <p:cNvPr id="7" name="Łącznik prosty 6">
            <a:extLst>
              <a:ext uri="{FF2B5EF4-FFF2-40B4-BE49-F238E27FC236}">
                <a16:creationId xmlns:a16="http://schemas.microsoft.com/office/drawing/2014/main" id="{B9302F60-8CF7-5AEB-A0D6-B42B789BEB7B}"/>
              </a:ext>
            </a:extLst>
          </p:cNvPr>
          <p:cNvCxnSpPr>
            <a:stCxn id="5" idx="1"/>
            <a:endCxn id="5" idx="3"/>
          </p:cNvCxnSpPr>
          <p:nvPr/>
        </p:nvCxnSpPr>
        <p:spPr>
          <a:xfrm>
            <a:off x="0" y="4356899"/>
            <a:ext cx="5004048" cy="0"/>
          </a:xfrm>
          <a:prstGeom prst="line">
            <a:avLst/>
          </a:prstGeom>
          <a:ln>
            <a:solidFill>
              <a:srgbClr val="DD011A"/>
            </a:solidFill>
          </a:ln>
        </p:spPr>
        <p:style>
          <a:lnRef idx="1">
            <a:schemeClr val="accent1"/>
          </a:lnRef>
          <a:fillRef idx="0">
            <a:schemeClr val="accent1"/>
          </a:fillRef>
          <a:effectRef idx="0">
            <a:schemeClr val="accent1"/>
          </a:effectRef>
          <a:fontRef idx="minor">
            <a:schemeClr val="tx1"/>
          </a:fontRef>
        </p:style>
      </p:cxnSp>
      <p:sp>
        <p:nvSpPr>
          <p:cNvPr id="8" name="Shape 114">
            <a:extLst>
              <a:ext uri="{FF2B5EF4-FFF2-40B4-BE49-F238E27FC236}">
                <a16:creationId xmlns:a16="http://schemas.microsoft.com/office/drawing/2014/main" id="{89BA70CF-AF11-9FA8-D7FE-24C5B41E6D25}"/>
              </a:ext>
            </a:extLst>
          </p:cNvPr>
          <p:cNvSpPr/>
          <p:nvPr/>
        </p:nvSpPr>
        <p:spPr>
          <a:xfrm>
            <a:off x="209514" y="4011628"/>
            <a:ext cx="633626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600" b="1" i="0" u="none" baseline="0">
                <a:solidFill>
                  <a:schemeClr val="bg1"/>
                </a:solidFill>
                <a:latin typeface="Montserrat Black" pitchFamily="2" charset="0"/>
                <a:ea typeface="Montserrat Black" pitchFamily="2" charset="0"/>
                <a:cs typeface="Montserrat Black" pitchFamily="2" charset="0"/>
                <a:sym typeface="Montserrat Black" pitchFamily="2" charset="0"/>
              </a:rPr>
              <a:t>FINANCIAL RESULTS</a:t>
            </a:r>
            <a:endParaRPr sz="1600" b="1" dirty="0">
              <a:solidFill>
                <a:schemeClr val="bg1"/>
              </a:solidFill>
              <a:latin typeface="Montserrat Black" pitchFamily="2" charset="0"/>
            </a:endParaRPr>
          </a:p>
        </p:txBody>
      </p:sp>
      <p:sp>
        <p:nvSpPr>
          <p:cNvPr id="11" name="Shape 114">
            <a:extLst>
              <a:ext uri="{FF2B5EF4-FFF2-40B4-BE49-F238E27FC236}">
                <a16:creationId xmlns:a16="http://schemas.microsoft.com/office/drawing/2014/main" id="{8BF90791-4D59-5E1A-485D-8213A272AEAB}"/>
              </a:ext>
            </a:extLst>
          </p:cNvPr>
          <p:cNvSpPr/>
          <p:nvPr/>
        </p:nvSpPr>
        <p:spPr>
          <a:xfrm>
            <a:off x="208800" y="4380247"/>
            <a:ext cx="633626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800" b="1" i="0" u="none" baseline="0">
                <a:solidFill>
                  <a:schemeClr val="bg1"/>
                </a:solidFill>
                <a:latin typeface="Montserrat" pitchFamily="2" charset="0"/>
                <a:ea typeface="Montserrat" pitchFamily="2" charset="0"/>
                <a:cs typeface="Montserrat" pitchFamily="2" charset="0"/>
                <a:sym typeface="Montserrat" pitchFamily="2" charset="0"/>
              </a:rPr>
              <a:t>MERCOR</a:t>
            </a:r>
            <a:endParaRPr sz="1800" b="1" dirty="0">
              <a:solidFill>
                <a:schemeClr val="bg1"/>
              </a:solidFill>
              <a:latin typeface="Montserrat" pitchFamily="2" charset="0"/>
            </a:endParaRPr>
          </a:p>
        </p:txBody>
      </p:sp>
      <p:cxnSp>
        <p:nvCxnSpPr>
          <p:cNvPr id="14" name="Łącznik prosty 13">
            <a:extLst>
              <a:ext uri="{FF2B5EF4-FFF2-40B4-BE49-F238E27FC236}">
                <a16:creationId xmlns:a16="http://schemas.microsoft.com/office/drawing/2014/main" id="{5F223DB0-E90D-9ADD-4D98-67DED20F0661}"/>
              </a:ext>
            </a:extLst>
          </p:cNvPr>
          <p:cNvCxnSpPr/>
          <p:nvPr/>
        </p:nvCxnSpPr>
        <p:spPr>
          <a:xfrm>
            <a:off x="1691680" y="4432517"/>
            <a:ext cx="0" cy="2647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hape 114">
            <a:extLst>
              <a:ext uri="{FF2B5EF4-FFF2-40B4-BE49-F238E27FC236}">
                <a16:creationId xmlns:a16="http://schemas.microsoft.com/office/drawing/2014/main" id="{89C5362D-805F-07EE-BCCD-5BC76B88F05B}"/>
              </a:ext>
            </a:extLst>
          </p:cNvPr>
          <p:cNvSpPr/>
          <p:nvPr/>
        </p:nvSpPr>
        <p:spPr>
          <a:xfrm>
            <a:off x="1886276" y="4373529"/>
            <a:ext cx="633626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800" b="0" i="0" u="none" baseline="0">
                <a:solidFill>
                  <a:schemeClr val="bg1"/>
                </a:solidFill>
                <a:latin typeface="Montserrat" pitchFamily="2" charset="0"/>
                <a:ea typeface="Montserrat" pitchFamily="2" charset="0"/>
                <a:cs typeface="Montserrat" pitchFamily="2" charset="0"/>
                <a:sym typeface="Montserrat" pitchFamily="2" charset="0"/>
              </a:rPr>
              <a:t>H1 2022/23</a:t>
            </a:r>
            <a:endParaRPr sz="1800" dirty="0">
              <a:solidFill>
                <a:schemeClr val="bg1"/>
              </a:solidFill>
              <a:latin typeface="Montserrat" pitchFamily="2" charset="0"/>
            </a:endParaRPr>
          </a:p>
        </p:txBody>
      </p:sp>
    </p:spTree>
    <p:extLst>
      <p:ext uri="{BB962C8B-B14F-4D97-AF65-F5344CB8AC3E}">
        <p14:creationId xmlns:p14="http://schemas.microsoft.com/office/powerpoint/2010/main" val="95836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4">
            <a:extLst>
              <a:ext uri="{FF2B5EF4-FFF2-40B4-BE49-F238E27FC236}">
                <a16:creationId xmlns:a16="http://schemas.microsoft.com/office/drawing/2014/main" id="{69946360-EA8A-D8E0-29AC-8F27A2F4E564}"/>
              </a:ext>
            </a:extLst>
          </p:cNvPr>
          <p:cNvSpPr/>
          <p:nvPr/>
        </p:nvSpPr>
        <p:spPr>
          <a:xfrm>
            <a:off x="252000"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GROUP SALES BY GEOGRAPHY</a:t>
            </a:r>
            <a:endParaRPr sz="1200" dirty="0">
              <a:solidFill>
                <a:schemeClr val="tx1">
                  <a:lumMod val="85000"/>
                  <a:lumOff val="15000"/>
                </a:schemeClr>
              </a:solidFill>
              <a:latin typeface="Montserrat Medium" pitchFamily="2" charset="0"/>
            </a:endParaRPr>
          </a:p>
        </p:txBody>
      </p:sp>
      <p:grpSp>
        <p:nvGrpSpPr>
          <p:cNvPr id="7" name="Grupa 6">
            <a:extLst>
              <a:ext uri="{FF2B5EF4-FFF2-40B4-BE49-F238E27FC236}">
                <a16:creationId xmlns:a16="http://schemas.microsoft.com/office/drawing/2014/main" id="{05745A0A-D638-E2E3-5FE8-91C7F9B735A0}"/>
              </a:ext>
            </a:extLst>
          </p:cNvPr>
          <p:cNvGrpSpPr>
            <a:grpSpLocks noChangeAspect="1"/>
          </p:cNvGrpSpPr>
          <p:nvPr/>
        </p:nvGrpSpPr>
        <p:grpSpPr>
          <a:xfrm>
            <a:off x="445856" y="1203598"/>
            <a:ext cx="7701639" cy="3168353"/>
            <a:chOff x="-444856" y="527947"/>
            <a:chExt cx="9521962" cy="3917213"/>
          </a:xfrm>
        </p:grpSpPr>
        <p:graphicFrame>
          <p:nvGraphicFramePr>
            <p:cNvPr id="8" name="Wykres 7">
              <a:extLst>
                <a:ext uri="{FF2B5EF4-FFF2-40B4-BE49-F238E27FC236}">
                  <a16:creationId xmlns:a16="http://schemas.microsoft.com/office/drawing/2014/main" id="{EE9A5657-0FF5-BA53-9D41-32CBD338B03D}"/>
                </a:ext>
              </a:extLst>
            </p:cNvPr>
            <p:cNvGraphicFramePr/>
            <p:nvPr>
              <p:extLst>
                <p:ext uri="{D42A27DB-BD31-4B8C-83A1-F6EECF244321}">
                  <p14:modId xmlns:p14="http://schemas.microsoft.com/office/powerpoint/2010/main" val="3687617473"/>
                </p:ext>
              </p:extLst>
            </p:nvPr>
          </p:nvGraphicFramePr>
          <p:xfrm>
            <a:off x="4736364" y="1265999"/>
            <a:ext cx="4239106" cy="3177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Wykres 8">
              <a:extLst>
                <a:ext uri="{FF2B5EF4-FFF2-40B4-BE49-F238E27FC236}">
                  <a16:creationId xmlns:a16="http://schemas.microsoft.com/office/drawing/2014/main" id="{E69F0D4F-1C88-DD79-51AE-F1F9BDC27EE5}"/>
                </a:ext>
              </a:extLst>
            </p:cNvPr>
            <p:cNvGraphicFramePr/>
            <p:nvPr>
              <p:extLst>
                <p:ext uri="{D42A27DB-BD31-4B8C-83A1-F6EECF244321}">
                  <p14:modId xmlns:p14="http://schemas.microsoft.com/office/powerpoint/2010/main" val="3860844628"/>
                </p:ext>
              </p:extLst>
            </p:nvPr>
          </p:nvGraphicFramePr>
          <p:xfrm>
            <a:off x="410891" y="1267200"/>
            <a:ext cx="4239106" cy="3177960"/>
          </p:xfrm>
          <a:graphic>
            <a:graphicData uri="http://schemas.openxmlformats.org/drawingml/2006/chart">
              <c:chart xmlns:c="http://schemas.openxmlformats.org/drawingml/2006/chart" xmlns:r="http://schemas.openxmlformats.org/officeDocument/2006/relationships" r:id="rId4"/>
            </a:graphicData>
          </a:graphic>
        </p:graphicFrame>
        <p:sp>
          <p:nvSpPr>
            <p:cNvPr id="10" name="pole tekstowe 29">
              <a:extLst>
                <a:ext uri="{FF2B5EF4-FFF2-40B4-BE49-F238E27FC236}">
                  <a16:creationId xmlns:a16="http://schemas.microsoft.com/office/drawing/2014/main" id="{6470DE01-EA10-D5AB-8C09-945C177FCCE2}"/>
                </a:ext>
              </a:extLst>
            </p:cNvPr>
            <p:cNvSpPr txBox="1">
              <a:spLocks noChangeArrowheads="1"/>
            </p:cNvSpPr>
            <p:nvPr/>
          </p:nvSpPr>
          <p:spPr bwMode="auto">
            <a:xfrm>
              <a:off x="5364088" y="527947"/>
              <a:ext cx="2874545" cy="30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Medium" pitchFamily="2" charset="0"/>
                  <a:cs typeface="Tahoma" pitchFamily="34" charset="0"/>
                </a:rPr>
                <a:t>H1 2022/23 sales [%]</a:t>
              </a:r>
            </a:p>
          </p:txBody>
        </p:sp>
        <p:grpSp>
          <p:nvGrpSpPr>
            <p:cNvPr id="11" name="Grupa 10">
              <a:extLst>
                <a:ext uri="{FF2B5EF4-FFF2-40B4-BE49-F238E27FC236}">
                  <a16:creationId xmlns:a16="http://schemas.microsoft.com/office/drawing/2014/main" id="{A1FC0DE4-92D0-79F0-0EA5-CCF4BDBBDFD3}"/>
                </a:ext>
              </a:extLst>
            </p:cNvPr>
            <p:cNvGrpSpPr/>
            <p:nvPr/>
          </p:nvGrpSpPr>
          <p:grpSpPr>
            <a:xfrm>
              <a:off x="4078457" y="1445674"/>
              <a:ext cx="4998649" cy="2958412"/>
              <a:chOff x="-322698" y="1246725"/>
              <a:chExt cx="4954323" cy="2958412"/>
            </a:xfrm>
          </p:grpSpPr>
          <p:grpSp>
            <p:nvGrpSpPr>
              <p:cNvPr id="34" name="Grupa 33">
                <a:extLst>
                  <a:ext uri="{FF2B5EF4-FFF2-40B4-BE49-F238E27FC236}">
                    <a16:creationId xmlns:a16="http://schemas.microsoft.com/office/drawing/2014/main" id="{148C475E-B99A-F417-DF09-062F8DB80054}"/>
                  </a:ext>
                </a:extLst>
              </p:cNvPr>
              <p:cNvGrpSpPr/>
              <p:nvPr/>
            </p:nvGrpSpPr>
            <p:grpSpPr>
              <a:xfrm>
                <a:off x="573458" y="1665099"/>
                <a:ext cx="930275" cy="347662"/>
                <a:chOff x="1221356" y="2139357"/>
                <a:chExt cx="930275" cy="347662"/>
              </a:xfrm>
            </p:grpSpPr>
            <p:sp>
              <p:nvSpPr>
                <p:cNvPr id="50" name="Linia">
                  <a:extLst>
                    <a:ext uri="{FF2B5EF4-FFF2-40B4-BE49-F238E27FC236}">
                      <a16:creationId xmlns:a16="http://schemas.microsoft.com/office/drawing/2014/main" id="{636D1D13-8B3F-F87F-FF68-4C237A37875F}"/>
                    </a:ext>
                  </a:extLst>
                </p:cNvPr>
                <p:cNvSpPr>
                  <a:spLocks/>
                </p:cNvSpPr>
                <p:nvPr/>
              </p:nvSpPr>
              <p:spPr bwMode="auto">
                <a:xfrm>
                  <a:off x="1242583" y="2139357"/>
                  <a:ext cx="647700" cy="347662"/>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51" name="pole tekstowe 41">
                  <a:extLst>
                    <a:ext uri="{FF2B5EF4-FFF2-40B4-BE49-F238E27FC236}">
                      <a16:creationId xmlns:a16="http://schemas.microsoft.com/office/drawing/2014/main" id="{DB924701-FB55-C6D9-2922-FAC1BD861602}"/>
                    </a:ext>
                  </a:extLst>
                </p:cNvPr>
                <p:cNvSpPr txBox="1">
                  <a:spLocks noChangeArrowheads="1"/>
                </p:cNvSpPr>
                <p:nvPr/>
              </p:nvSpPr>
              <p:spPr bwMode="auto">
                <a:xfrm>
                  <a:off x="1221356" y="2197771"/>
                  <a:ext cx="930275" cy="26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Hungary</a:t>
                  </a:r>
                </a:p>
              </p:txBody>
            </p:sp>
          </p:grpSp>
          <p:grpSp>
            <p:nvGrpSpPr>
              <p:cNvPr id="35" name="Grupa 34">
                <a:extLst>
                  <a:ext uri="{FF2B5EF4-FFF2-40B4-BE49-F238E27FC236}">
                    <a16:creationId xmlns:a16="http://schemas.microsoft.com/office/drawing/2014/main" id="{D55944FE-1907-C1C2-9DC6-CD79E3E9F3C4}"/>
                  </a:ext>
                </a:extLst>
              </p:cNvPr>
              <p:cNvGrpSpPr/>
              <p:nvPr/>
            </p:nvGrpSpPr>
            <p:grpSpPr>
              <a:xfrm>
                <a:off x="-322698" y="1246725"/>
                <a:ext cx="2529894" cy="333988"/>
                <a:chOff x="-1068948" y="1856285"/>
                <a:chExt cx="2529894" cy="333988"/>
              </a:xfrm>
            </p:grpSpPr>
            <p:sp>
              <p:nvSpPr>
                <p:cNvPr id="48" name="Linia">
                  <a:extLst>
                    <a:ext uri="{FF2B5EF4-FFF2-40B4-BE49-F238E27FC236}">
                      <a16:creationId xmlns:a16="http://schemas.microsoft.com/office/drawing/2014/main" id="{2AC1193E-1083-9464-E6CD-8A2645205576}"/>
                    </a:ext>
                  </a:extLst>
                </p:cNvPr>
                <p:cNvSpPr>
                  <a:spLocks/>
                </p:cNvSpPr>
                <p:nvPr/>
              </p:nvSpPr>
              <p:spPr bwMode="auto">
                <a:xfrm>
                  <a:off x="268607" y="1894169"/>
                  <a:ext cx="647700" cy="296104"/>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49" name="pole tekstowe 42">
                  <a:extLst>
                    <a:ext uri="{FF2B5EF4-FFF2-40B4-BE49-F238E27FC236}">
                      <a16:creationId xmlns:a16="http://schemas.microsoft.com/office/drawing/2014/main" id="{F3A349C0-7415-21B4-C406-F91BB9F919AD}"/>
                    </a:ext>
                  </a:extLst>
                </p:cNvPr>
                <p:cNvSpPr txBox="1">
                  <a:spLocks noChangeArrowheads="1"/>
                </p:cNvSpPr>
                <p:nvPr/>
              </p:nvSpPr>
              <p:spPr bwMode="auto">
                <a:xfrm>
                  <a:off x="-1068948" y="1856285"/>
                  <a:ext cx="2529894" cy="26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dirty="0">
                      <a:solidFill>
                        <a:prstClr val="black"/>
                      </a:solidFill>
                      <a:latin typeface="Montserrat" pitchFamily="2" charset="0"/>
                      <a:cs typeface="Tahoma" pitchFamily="34" charset="0"/>
                    </a:rPr>
                    <a:t>Czech Republic and Slovakia</a:t>
                  </a:r>
                </a:p>
              </p:txBody>
            </p:sp>
          </p:grpSp>
          <p:grpSp>
            <p:nvGrpSpPr>
              <p:cNvPr id="36" name="Grupa 35">
                <a:extLst>
                  <a:ext uri="{FF2B5EF4-FFF2-40B4-BE49-F238E27FC236}">
                    <a16:creationId xmlns:a16="http://schemas.microsoft.com/office/drawing/2014/main" id="{1BCE11D3-635C-4FC1-2AFD-E6D6ED83F477}"/>
                  </a:ext>
                </a:extLst>
              </p:cNvPr>
              <p:cNvGrpSpPr/>
              <p:nvPr/>
            </p:nvGrpSpPr>
            <p:grpSpPr>
              <a:xfrm>
                <a:off x="380577" y="2775233"/>
                <a:ext cx="984250" cy="347662"/>
                <a:chOff x="581299" y="3329232"/>
                <a:chExt cx="984250" cy="347662"/>
              </a:xfrm>
            </p:grpSpPr>
            <p:sp>
              <p:nvSpPr>
                <p:cNvPr id="46" name="Linia">
                  <a:extLst>
                    <a:ext uri="{FF2B5EF4-FFF2-40B4-BE49-F238E27FC236}">
                      <a16:creationId xmlns:a16="http://schemas.microsoft.com/office/drawing/2014/main" id="{7913708F-CE5F-C20E-7582-3E3896D28C01}"/>
                    </a:ext>
                  </a:extLst>
                </p:cNvPr>
                <p:cNvSpPr>
                  <a:spLocks/>
                </p:cNvSpPr>
                <p:nvPr/>
              </p:nvSpPr>
              <p:spPr bwMode="auto">
                <a:xfrm flipV="1">
                  <a:off x="673398" y="3329232"/>
                  <a:ext cx="647700" cy="347662"/>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47" name="pole tekstowe 43">
                  <a:extLst>
                    <a:ext uri="{FF2B5EF4-FFF2-40B4-BE49-F238E27FC236}">
                      <a16:creationId xmlns:a16="http://schemas.microsoft.com/office/drawing/2014/main" id="{070BF18B-FB3F-01FD-B207-EEFDECA43EE9}"/>
                    </a:ext>
                  </a:extLst>
                </p:cNvPr>
                <p:cNvSpPr txBox="1">
                  <a:spLocks noChangeArrowheads="1"/>
                </p:cNvSpPr>
                <p:nvPr/>
              </p:nvSpPr>
              <p:spPr bwMode="auto">
                <a:xfrm>
                  <a:off x="581299" y="3384053"/>
                  <a:ext cx="984250" cy="26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Other</a:t>
                  </a:r>
                </a:p>
              </p:txBody>
            </p:sp>
          </p:grpSp>
          <p:grpSp>
            <p:nvGrpSpPr>
              <p:cNvPr id="37" name="Grupa 36">
                <a:extLst>
                  <a:ext uri="{FF2B5EF4-FFF2-40B4-BE49-F238E27FC236}">
                    <a16:creationId xmlns:a16="http://schemas.microsoft.com/office/drawing/2014/main" id="{F2BF59F8-F91F-14A3-385C-9352E94B626D}"/>
                  </a:ext>
                </a:extLst>
              </p:cNvPr>
              <p:cNvGrpSpPr/>
              <p:nvPr/>
            </p:nvGrpSpPr>
            <p:grpSpPr>
              <a:xfrm>
                <a:off x="748744" y="3553938"/>
                <a:ext cx="2153829" cy="641602"/>
                <a:chOff x="1612840" y="4125802"/>
                <a:chExt cx="2153829" cy="641602"/>
              </a:xfrm>
            </p:grpSpPr>
            <p:sp>
              <p:nvSpPr>
                <p:cNvPr id="44" name="Linia">
                  <a:extLst>
                    <a:ext uri="{FF2B5EF4-FFF2-40B4-BE49-F238E27FC236}">
                      <a16:creationId xmlns:a16="http://schemas.microsoft.com/office/drawing/2014/main" id="{2E72EAA3-F928-5D9E-50A3-DC44012A6AA1}"/>
                    </a:ext>
                  </a:extLst>
                </p:cNvPr>
                <p:cNvSpPr>
                  <a:spLocks/>
                </p:cNvSpPr>
                <p:nvPr/>
              </p:nvSpPr>
              <p:spPr bwMode="auto">
                <a:xfrm>
                  <a:off x="1612840" y="4125802"/>
                  <a:ext cx="647700" cy="296104"/>
                </a:xfrm>
                <a:custGeom>
                  <a:avLst/>
                  <a:gdLst>
                    <a:gd name="T0" fmla="*/ 324241 w 21600"/>
                    <a:gd name="T1" fmla="*/ 169287 h 21600"/>
                    <a:gd name="T2" fmla="*/ 324241 w 21600"/>
                    <a:gd name="T3" fmla="*/ 169287 h 21600"/>
                    <a:gd name="T4" fmla="*/ 324241 w 21600"/>
                    <a:gd name="T5" fmla="*/ 169287 h 21600"/>
                    <a:gd name="T6" fmla="*/ 324241 w 21600"/>
                    <a:gd name="T7" fmla="*/ 1692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21600" y="21600"/>
                      </a:lnTo>
                      <a:lnTo>
                        <a:pt x="0" y="2160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45" name="pole tekstowe 45">
                  <a:extLst>
                    <a:ext uri="{FF2B5EF4-FFF2-40B4-BE49-F238E27FC236}">
                      <a16:creationId xmlns:a16="http://schemas.microsoft.com/office/drawing/2014/main" id="{CD2E339F-6A46-8CAF-52C6-3F917DAE1451}"/>
                    </a:ext>
                  </a:extLst>
                </p:cNvPr>
                <p:cNvSpPr txBox="1">
                  <a:spLocks noChangeArrowheads="1"/>
                </p:cNvSpPr>
                <p:nvPr/>
              </p:nvSpPr>
              <p:spPr bwMode="auto">
                <a:xfrm>
                  <a:off x="2780832" y="4501038"/>
                  <a:ext cx="985837"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Russia</a:t>
                  </a:r>
                </a:p>
              </p:txBody>
            </p:sp>
          </p:grpSp>
          <p:grpSp>
            <p:nvGrpSpPr>
              <p:cNvPr id="38" name="Grupa 37">
                <a:extLst>
                  <a:ext uri="{FF2B5EF4-FFF2-40B4-BE49-F238E27FC236}">
                    <a16:creationId xmlns:a16="http://schemas.microsoft.com/office/drawing/2014/main" id="{40A9ABC2-7CFE-6062-FD3E-81F7F7F8E2B3}"/>
                  </a:ext>
                </a:extLst>
              </p:cNvPr>
              <p:cNvGrpSpPr/>
              <p:nvPr/>
            </p:nvGrpSpPr>
            <p:grpSpPr>
              <a:xfrm>
                <a:off x="3645787" y="2135096"/>
                <a:ext cx="985838" cy="627775"/>
                <a:chOff x="3020018" y="1202725"/>
                <a:chExt cx="985838" cy="627775"/>
              </a:xfrm>
            </p:grpSpPr>
            <p:sp>
              <p:nvSpPr>
                <p:cNvPr id="42" name="Linia">
                  <a:extLst>
                    <a:ext uri="{FF2B5EF4-FFF2-40B4-BE49-F238E27FC236}">
                      <a16:creationId xmlns:a16="http://schemas.microsoft.com/office/drawing/2014/main" id="{557046CB-A816-82C5-E9F9-7F82E34A0713}"/>
                    </a:ext>
                  </a:extLst>
                </p:cNvPr>
                <p:cNvSpPr>
                  <a:spLocks/>
                </p:cNvSpPr>
                <p:nvPr/>
              </p:nvSpPr>
              <p:spPr bwMode="auto">
                <a:xfrm>
                  <a:off x="3082229" y="1482837"/>
                  <a:ext cx="508760" cy="347663"/>
                </a:xfrm>
                <a:custGeom>
                  <a:avLst/>
                  <a:gdLst>
                    <a:gd name="T0" fmla="*/ 328743 w 21600"/>
                    <a:gd name="T1" fmla="*/ 173903 h 21600"/>
                    <a:gd name="T2" fmla="*/ 328743 w 21600"/>
                    <a:gd name="T3" fmla="*/ 173903 h 21600"/>
                    <a:gd name="T4" fmla="*/ 328743 w 21600"/>
                    <a:gd name="T5" fmla="*/ 173903 h 21600"/>
                    <a:gd name="T6" fmla="*/ 328743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43" name="pole tekstowe 44">
                  <a:extLst>
                    <a:ext uri="{FF2B5EF4-FFF2-40B4-BE49-F238E27FC236}">
                      <a16:creationId xmlns:a16="http://schemas.microsoft.com/office/drawing/2014/main" id="{70BEE4E5-BDAF-FB4D-2C9A-9600818C18C2}"/>
                    </a:ext>
                  </a:extLst>
                </p:cNvPr>
                <p:cNvSpPr txBox="1">
                  <a:spLocks noChangeArrowheads="1"/>
                </p:cNvSpPr>
                <p:nvPr/>
              </p:nvSpPr>
              <p:spPr bwMode="auto">
                <a:xfrm>
                  <a:off x="3020018" y="1202725"/>
                  <a:ext cx="985838"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ea typeface="Tahoma" pitchFamily="34" charset="0"/>
                      <a:cs typeface="Tahoma" pitchFamily="34" charset="0"/>
                    </a:rPr>
                    <a:t>Poland</a:t>
                  </a:r>
                </a:p>
              </p:txBody>
            </p:sp>
          </p:grpSp>
          <p:grpSp>
            <p:nvGrpSpPr>
              <p:cNvPr id="39" name="Grupa 38">
                <a:extLst>
                  <a:ext uri="{FF2B5EF4-FFF2-40B4-BE49-F238E27FC236}">
                    <a16:creationId xmlns:a16="http://schemas.microsoft.com/office/drawing/2014/main" id="{32546EF4-07F0-BE3B-F7AD-57A60670CD6A}"/>
                  </a:ext>
                </a:extLst>
              </p:cNvPr>
              <p:cNvGrpSpPr/>
              <p:nvPr/>
            </p:nvGrpSpPr>
            <p:grpSpPr>
              <a:xfrm>
                <a:off x="638026" y="3531697"/>
                <a:ext cx="1919373" cy="673440"/>
                <a:chOff x="534381" y="3411870"/>
                <a:chExt cx="1919373" cy="673440"/>
              </a:xfrm>
            </p:grpSpPr>
            <p:sp>
              <p:nvSpPr>
                <p:cNvPr id="40" name="Linia">
                  <a:extLst>
                    <a:ext uri="{FF2B5EF4-FFF2-40B4-BE49-F238E27FC236}">
                      <a16:creationId xmlns:a16="http://schemas.microsoft.com/office/drawing/2014/main" id="{BFA72485-73A3-9C32-25CE-1D4FA48419CA}"/>
                    </a:ext>
                  </a:extLst>
                </p:cNvPr>
                <p:cNvSpPr>
                  <a:spLocks/>
                </p:cNvSpPr>
                <p:nvPr/>
              </p:nvSpPr>
              <p:spPr bwMode="auto">
                <a:xfrm flipH="1">
                  <a:off x="1802359" y="3820396"/>
                  <a:ext cx="651395" cy="264914"/>
                </a:xfrm>
                <a:custGeom>
                  <a:avLst/>
                  <a:gdLst>
                    <a:gd name="T0" fmla="*/ 324241 w 21600"/>
                    <a:gd name="T1" fmla="*/ 169287 h 21600"/>
                    <a:gd name="T2" fmla="*/ 324241 w 21600"/>
                    <a:gd name="T3" fmla="*/ 169287 h 21600"/>
                    <a:gd name="T4" fmla="*/ 324241 w 21600"/>
                    <a:gd name="T5" fmla="*/ 169287 h 21600"/>
                    <a:gd name="T6" fmla="*/ 324241 w 21600"/>
                    <a:gd name="T7" fmla="*/ 1692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21600" y="21600"/>
                      </a:lnTo>
                      <a:lnTo>
                        <a:pt x="0" y="2160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41" name="pole tekstowe 44">
                  <a:extLst>
                    <a:ext uri="{FF2B5EF4-FFF2-40B4-BE49-F238E27FC236}">
                      <a16:creationId xmlns:a16="http://schemas.microsoft.com/office/drawing/2014/main" id="{675D9537-447A-F77C-8DF9-0529D871A551}"/>
                    </a:ext>
                  </a:extLst>
                </p:cNvPr>
                <p:cNvSpPr txBox="1">
                  <a:spLocks noChangeArrowheads="1"/>
                </p:cNvSpPr>
                <p:nvPr/>
              </p:nvSpPr>
              <p:spPr bwMode="auto">
                <a:xfrm>
                  <a:off x="534381" y="3411870"/>
                  <a:ext cx="985838"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Spain</a:t>
                  </a:r>
                </a:p>
              </p:txBody>
            </p:sp>
          </p:grpSp>
        </p:grpSp>
        <p:grpSp>
          <p:nvGrpSpPr>
            <p:cNvPr id="12" name="Grupa 11">
              <a:extLst>
                <a:ext uri="{FF2B5EF4-FFF2-40B4-BE49-F238E27FC236}">
                  <a16:creationId xmlns:a16="http://schemas.microsoft.com/office/drawing/2014/main" id="{21F17FBA-FCF9-1EBA-E0F9-2843D4FD49D4}"/>
                </a:ext>
              </a:extLst>
            </p:cNvPr>
            <p:cNvGrpSpPr/>
            <p:nvPr/>
          </p:nvGrpSpPr>
          <p:grpSpPr>
            <a:xfrm>
              <a:off x="3733107" y="1975332"/>
              <a:ext cx="985837" cy="628151"/>
              <a:chOff x="3118256" y="1213797"/>
              <a:chExt cx="985837" cy="628151"/>
            </a:xfrm>
          </p:grpSpPr>
          <p:sp>
            <p:nvSpPr>
              <p:cNvPr id="32" name="Linia">
                <a:extLst>
                  <a:ext uri="{FF2B5EF4-FFF2-40B4-BE49-F238E27FC236}">
                    <a16:creationId xmlns:a16="http://schemas.microsoft.com/office/drawing/2014/main" id="{FE71306E-4016-B52B-FF17-20A33117B9EC}"/>
                  </a:ext>
                </a:extLst>
              </p:cNvPr>
              <p:cNvSpPr>
                <a:spLocks/>
              </p:cNvSpPr>
              <p:nvPr/>
            </p:nvSpPr>
            <p:spPr bwMode="auto">
              <a:xfrm>
                <a:off x="3187336" y="1494285"/>
                <a:ext cx="508760" cy="347663"/>
              </a:xfrm>
              <a:custGeom>
                <a:avLst/>
                <a:gdLst>
                  <a:gd name="T0" fmla="*/ 328743 w 21600"/>
                  <a:gd name="T1" fmla="*/ 173903 h 21600"/>
                  <a:gd name="T2" fmla="*/ 328743 w 21600"/>
                  <a:gd name="T3" fmla="*/ 173903 h 21600"/>
                  <a:gd name="T4" fmla="*/ 328743 w 21600"/>
                  <a:gd name="T5" fmla="*/ 173903 h 21600"/>
                  <a:gd name="T6" fmla="*/ 328743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33" name="pole tekstowe 44">
                <a:extLst>
                  <a:ext uri="{FF2B5EF4-FFF2-40B4-BE49-F238E27FC236}">
                    <a16:creationId xmlns:a16="http://schemas.microsoft.com/office/drawing/2014/main" id="{03E4E305-4CE6-317D-BE53-11D4C7ADDB97}"/>
                  </a:ext>
                </a:extLst>
              </p:cNvPr>
              <p:cNvSpPr txBox="1">
                <a:spLocks noChangeArrowheads="1"/>
              </p:cNvSpPr>
              <p:nvPr/>
            </p:nvSpPr>
            <p:spPr bwMode="auto">
              <a:xfrm>
                <a:off x="3118256" y="1213797"/>
                <a:ext cx="985837"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ea typeface="Tahoma" pitchFamily="34" charset="0"/>
                    <a:cs typeface="Tahoma" pitchFamily="34" charset="0"/>
                  </a:rPr>
                  <a:t>Poland</a:t>
                </a:r>
              </a:p>
            </p:txBody>
          </p:sp>
        </p:grpSp>
        <p:grpSp>
          <p:nvGrpSpPr>
            <p:cNvPr id="13" name="Grupa 12">
              <a:extLst>
                <a:ext uri="{FF2B5EF4-FFF2-40B4-BE49-F238E27FC236}">
                  <a16:creationId xmlns:a16="http://schemas.microsoft.com/office/drawing/2014/main" id="{A7F2238B-51C9-64E1-2042-99181390CFD3}"/>
                </a:ext>
              </a:extLst>
            </p:cNvPr>
            <p:cNvGrpSpPr/>
            <p:nvPr/>
          </p:nvGrpSpPr>
          <p:grpSpPr>
            <a:xfrm>
              <a:off x="2338232" y="4120294"/>
              <a:ext cx="985837" cy="302669"/>
              <a:chOff x="2391448" y="4033478"/>
              <a:chExt cx="985837" cy="302669"/>
            </a:xfrm>
          </p:grpSpPr>
          <p:sp>
            <p:nvSpPr>
              <p:cNvPr id="30" name="Linia">
                <a:extLst>
                  <a:ext uri="{FF2B5EF4-FFF2-40B4-BE49-F238E27FC236}">
                    <a16:creationId xmlns:a16="http://schemas.microsoft.com/office/drawing/2014/main" id="{5DE9ADC4-6352-73FB-9E99-8F82348D34AA}"/>
                  </a:ext>
                </a:extLst>
              </p:cNvPr>
              <p:cNvSpPr>
                <a:spLocks/>
              </p:cNvSpPr>
              <p:nvPr/>
            </p:nvSpPr>
            <p:spPr bwMode="auto">
              <a:xfrm flipH="1">
                <a:off x="2391448" y="4033478"/>
                <a:ext cx="657224" cy="302669"/>
              </a:xfrm>
              <a:custGeom>
                <a:avLst/>
                <a:gdLst>
                  <a:gd name="T0" fmla="*/ 324241 w 21600"/>
                  <a:gd name="T1" fmla="*/ 169287 h 21600"/>
                  <a:gd name="T2" fmla="*/ 324241 w 21600"/>
                  <a:gd name="T3" fmla="*/ 169287 h 21600"/>
                  <a:gd name="T4" fmla="*/ 324241 w 21600"/>
                  <a:gd name="T5" fmla="*/ 169287 h 21600"/>
                  <a:gd name="T6" fmla="*/ 324241 w 21600"/>
                  <a:gd name="T7" fmla="*/ 1692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21600" y="21600"/>
                    </a:lnTo>
                    <a:lnTo>
                      <a:pt x="0" y="2160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31" name="pole tekstowe 44">
                <a:extLst>
                  <a:ext uri="{FF2B5EF4-FFF2-40B4-BE49-F238E27FC236}">
                    <a16:creationId xmlns:a16="http://schemas.microsoft.com/office/drawing/2014/main" id="{7FF71B36-5345-E7F7-B920-502F25E97B2B}"/>
                  </a:ext>
                </a:extLst>
              </p:cNvPr>
              <p:cNvSpPr txBox="1">
                <a:spLocks noChangeArrowheads="1"/>
              </p:cNvSpPr>
              <p:nvPr/>
            </p:nvSpPr>
            <p:spPr bwMode="auto">
              <a:xfrm>
                <a:off x="2391448" y="4052356"/>
                <a:ext cx="985837"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Russia</a:t>
                </a:r>
              </a:p>
            </p:txBody>
          </p:sp>
        </p:grpSp>
        <p:sp>
          <p:nvSpPr>
            <p:cNvPr id="14" name="pole tekstowe 29">
              <a:extLst>
                <a:ext uri="{FF2B5EF4-FFF2-40B4-BE49-F238E27FC236}">
                  <a16:creationId xmlns:a16="http://schemas.microsoft.com/office/drawing/2014/main" id="{37B291ED-8551-CA91-CA3F-703C9CCE032F}"/>
                </a:ext>
              </a:extLst>
            </p:cNvPr>
            <p:cNvSpPr txBox="1">
              <a:spLocks noChangeArrowheads="1"/>
            </p:cNvSpPr>
            <p:nvPr/>
          </p:nvSpPr>
          <p:spPr bwMode="auto">
            <a:xfrm>
              <a:off x="971600" y="527947"/>
              <a:ext cx="2874545" cy="30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Medium" pitchFamily="2" charset="0"/>
                  <a:cs typeface="Tahoma" pitchFamily="34" charset="0"/>
                </a:rPr>
                <a:t>H1 2021/22 sales [%]</a:t>
              </a:r>
            </a:p>
          </p:txBody>
        </p:sp>
        <p:grpSp>
          <p:nvGrpSpPr>
            <p:cNvPr id="15" name="Grupa 14">
              <a:extLst>
                <a:ext uri="{FF2B5EF4-FFF2-40B4-BE49-F238E27FC236}">
                  <a16:creationId xmlns:a16="http://schemas.microsoft.com/office/drawing/2014/main" id="{66ACAE83-2478-94EA-853E-3E59E112E3B5}"/>
                </a:ext>
              </a:extLst>
            </p:cNvPr>
            <p:cNvGrpSpPr/>
            <p:nvPr/>
          </p:nvGrpSpPr>
          <p:grpSpPr>
            <a:xfrm>
              <a:off x="1786409" y="1141861"/>
              <a:ext cx="841375" cy="354060"/>
              <a:chOff x="1915525" y="2085080"/>
              <a:chExt cx="841375" cy="354060"/>
            </a:xfrm>
          </p:grpSpPr>
          <p:sp>
            <p:nvSpPr>
              <p:cNvPr id="28" name="Linia">
                <a:extLst>
                  <a:ext uri="{FF2B5EF4-FFF2-40B4-BE49-F238E27FC236}">
                    <a16:creationId xmlns:a16="http://schemas.microsoft.com/office/drawing/2014/main" id="{874200E2-8F01-F26B-CADF-8C7AA407430C}"/>
                  </a:ext>
                </a:extLst>
              </p:cNvPr>
              <p:cNvSpPr>
                <a:spLocks/>
              </p:cNvSpPr>
              <p:nvPr/>
            </p:nvSpPr>
            <p:spPr bwMode="auto">
              <a:xfrm flipH="1">
                <a:off x="1971088" y="2339322"/>
                <a:ext cx="496260" cy="99818"/>
              </a:xfrm>
              <a:custGeom>
                <a:avLst/>
                <a:gdLst>
                  <a:gd name="T0" fmla="*/ 328743 w 21600"/>
                  <a:gd name="T1" fmla="*/ 173903 h 21600"/>
                  <a:gd name="T2" fmla="*/ 328743 w 21600"/>
                  <a:gd name="T3" fmla="*/ 173903 h 21600"/>
                  <a:gd name="T4" fmla="*/ 328743 w 21600"/>
                  <a:gd name="T5" fmla="*/ 173903 h 21600"/>
                  <a:gd name="T6" fmla="*/ 328743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29" name="pole tekstowe 28">
                <a:extLst>
                  <a:ext uri="{FF2B5EF4-FFF2-40B4-BE49-F238E27FC236}">
                    <a16:creationId xmlns:a16="http://schemas.microsoft.com/office/drawing/2014/main" id="{C245AC66-0272-F194-5C0B-4AC0BD0BFCEF}"/>
                  </a:ext>
                </a:extLst>
              </p:cNvPr>
              <p:cNvSpPr txBox="1">
                <a:spLocks noChangeArrowheads="1"/>
              </p:cNvSpPr>
              <p:nvPr/>
            </p:nvSpPr>
            <p:spPr bwMode="auto">
              <a:xfrm>
                <a:off x="1915525" y="2085080"/>
                <a:ext cx="8413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Ukraine </a:t>
                </a:r>
              </a:p>
            </p:txBody>
          </p:sp>
        </p:grpSp>
        <p:grpSp>
          <p:nvGrpSpPr>
            <p:cNvPr id="16" name="Grupa 15">
              <a:extLst>
                <a:ext uri="{FF2B5EF4-FFF2-40B4-BE49-F238E27FC236}">
                  <a16:creationId xmlns:a16="http://schemas.microsoft.com/office/drawing/2014/main" id="{BA299DDC-C257-B585-7554-D028CA400B96}"/>
                </a:ext>
              </a:extLst>
            </p:cNvPr>
            <p:cNvGrpSpPr/>
            <p:nvPr/>
          </p:nvGrpSpPr>
          <p:grpSpPr>
            <a:xfrm>
              <a:off x="1068435" y="1168975"/>
              <a:ext cx="969466" cy="610687"/>
              <a:chOff x="861810" y="996293"/>
              <a:chExt cx="969466" cy="610687"/>
            </a:xfrm>
          </p:grpSpPr>
          <p:sp>
            <p:nvSpPr>
              <p:cNvPr id="25" name="Linia">
                <a:extLst>
                  <a:ext uri="{FF2B5EF4-FFF2-40B4-BE49-F238E27FC236}">
                    <a16:creationId xmlns:a16="http://schemas.microsoft.com/office/drawing/2014/main" id="{59C73440-9369-FFEB-8E7F-9EEA5807A980}"/>
                  </a:ext>
                </a:extLst>
              </p:cNvPr>
              <p:cNvSpPr>
                <a:spLocks/>
              </p:cNvSpPr>
              <p:nvPr/>
            </p:nvSpPr>
            <p:spPr bwMode="auto">
              <a:xfrm>
                <a:off x="1422559" y="1259317"/>
                <a:ext cx="408717" cy="137071"/>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26" name="pole tekstowe 3">
                <a:extLst>
                  <a:ext uri="{FF2B5EF4-FFF2-40B4-BE49-F238E27FC236}">
                    <a16:creationId xmlns:a16="http://schemas.microsoft.com/office/drawing/2014/main" id="{14ADA290-5EEC-889E-6A3A-E4D65516CDD5}"/>
                  </a:ext>
                </a:extLst>
              </p:cNvPr>
              <p:cNvSpPr txBox="1">
                <a:spLocks noChangeArrowheads="1"/>
              </p:cNvSpPr>
              <p:nvPr/>
            </p:nvSpPr>
            <p:spPr bwMode="auto">
              <a:xfrm>
                <a:off x="861810" y="996293"/>
                <a:ext cx="931862"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Romania</a:t>
                </a:r>
              </a:p>
            </p:txBody>
          </p:sp>
          <p:sp>
            <p:nvSpPr>
              <p:cNvPr id="27" name="Linia">
                <a:extLst>
                  <a:ext uri="{FF2B5EF4-FFF2-40B4-BE49-F238E27FC236}">
                    <a16:creationId xmlns:a16="http://schemas.microsoft.com/office/drawing/2014/main" id="{6FA65782-5892-3115-C1FB-7BAF57C9DC9B}"/>
                  </a:ext>
                </a:extLst>
              </p:cNvPr>
              <p:cNvSpPr>
                <a:spLocks/>
              </p:cNvSpPr>
              <p:nvPr/>
            </p:nvSpPr>
            <p:spPr bwMode="auto">
              <a:xfrm>
                <a:off x="908991" y="1259317"/>
                <a:ext cx="647700" cy="347663"/>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grpSp>
        <p:sp>
          <p:nvSpPr>
            <p:cNvPr id="17" name="pole tekstowe 42">
              <a:extLst>
                <a:ext uri="{FF2B5EF4-FFF2-40B4-BE49-F238E27FC236}">
                  <a16:creationId xmlns:a16="http://schemas.microsoft.com/office/drawing/2014/main" id="{755E576F-269D-C27C-4D0D-C6CE8A7B8736}"/>
                </a:ext>
              </a:extLst>
            </p:cNvPr>
            <p:cNvSpPr txBox="1">
              <a:spLocks noChangeArrowheads="1"/>
            </p:cNvSpPr>
            <p:nvPr/>
          </p:nvSpPr>
          <p:spPr bwMode="auto">
            <a:xfrm>
              <a:off x="164253" y="3187908"/>
              <a:ext cx="1138025"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dirty="0">
                  <a:solidFill>
                    <a:prstClr val="black"/>
                  </a:solidFill>
                  <a:latin typeface="Montserrat" pitchFamily="2" charset="0"/>
                  <a:cs typeface="Tahoma" pitchFamily="34" charset="0"/>
                </a:rPr>
                <a:t>Hungary</a:t>
              </a:r>
            </a:p>
          </p:txBody>
        </p:sp>
        <p:sp>
          <p:nvSpPr>
            <p:cNvPr id="18" name="pole tekstowe 43">
              <a:extLst>
                <a:ext uri="{FF2B5EF4-FFF2-40B4-BE49-F238E27FC236}">
                  <a16:creationId xmlns:a16="http://schemas.microsoft.com/office/drawing/2014/main" id="{D89BAB76-205D-9044-CAE1-DDEDBE4C5B55}"/>
                </a:ext>
              </a:extLst>
            </p:cNvPr>
            <p:cNvSpPr txBox="1">
              <a:spLocks noChangeArrowheads="1"/>
            </p:cNvSpPr>
            <p:nvPr/>
          </p:nvSpPr>
          <p:spPr bwMode="auto">
            <a:xfrm>
              <a:off x="779065" y="3861336"/>
              <a:ext cx="984250" cy="26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Spain</a:t>
              </a:r>
            </a:p>
          </p:txBody>
        </p:sp>
        <p:sp>
          <p:nvSpPr>
            <p:cNvPr id="19" name="Linia">
              <a:extLst>
                <a:ext uri="{FF2B5EF4-FFF2-40B4-BE49-F238E27FC236}">
                  <a16:creationId xmlns:a16="http://schemas.microsoft.com/office/drawing/2014/main" id="{DFD0142A-01E1-2222-2664-7576EBBF7A38}"/>
                </a:ext>
              </a:extLst>
            </p:cNvPr>
            <p:cNvSpPr>
              <a:spLocks/>
            </p:cNvSpPr>
            <p:nvPr/>
          </p:nvSpPr>
          <p:spPr bwMode="auto">
            <a:xfrm flipV="1">
              <a:off x="593550" y="3133731"/>
              <a:ext cx="647700" cy="347662"/>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20" name="Linia">
              <a:extLst>
                <a:ext uri="{FF2B5EF4-FFF2-40B4-BE49-F238E27FC236}">
                  <a16:creationId xmlns:a16="http://schemas.microsoft.com/office/drawing/2014/main" id="{26140880-374F-5E22-597C-8CBA9980A117}"/>
                </a:ext>
              </a:extLst>
            </p:cNvPr>
            <p:cNvSpPr>
              <a:spLocks/>
            </p:cNvSpPr>
            <p:nvPr/>
          </p:nvSpPr>
          <p:spPr bwMode="auto">
            <a:xfrm>
              <a:off x="920379" y="3787977"/>
              <a:ext cx="647700" cy="339725"/>
            </a:xfrm>
            <a:custGeom>
              <a:avLst/>
              <a:gdLst>
                <a:gd name="T0" fmla="*/ 324241 w 21600"/>
                <a:gd name="T1" fmla="*/ 169287 h 21600"/>
                <a:gd name="T2" fmla="*/ 324241 w 21600"/>
                <a:gd name="T3" fmla="*/ 169287 h 21600"/>
                <a:gd name="T4" fmla="*/ 324241 w 21600"/>
                <a:gd name="T5" fmla="*/ 169287 h 21600"/>
                <a:gd name="T6" fmla="*/ 324241 w 21600"/>
                <a:gd name="T7" fmla="*/ 1692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21600" y="21600"/>
                  </a:lnTo>
                  <a:lnTo>
                    <a:pt x="0" y="2160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dirty="0">
                <a:solidFill>
                  <a:sysClr val="windowText" lastClr="000000"/>
                </a:solidFill>
              </a:endParaRPr>
            </a:p>
          </p:txBody>
        </p:sp>
        <p:sp>
          <p:nvSpPr>
            <p:cNvPr id="21" name="pole tekstowe 45">
              <a:extLst>
                <a:ext uri="{FF2B5EF4-FFF2-40B4-BE49-F238E27FC236}">
                  <a16:creationId xmlns:a16="http://schemas.microsoft.com/office/drawing/2014/main" id="{80E33212-975F-B5CD-E5EF-F2EB2EB32503}"/>
                </a:ext>
              </a:extLst>
            </p:cNvPr>
            <p:cNvSpPr txBox="1">
              <a:spLocks noChangeArrowheads="1"/>
            </p:cNvSpPr>
            <p:nvPr/>
          </p:nvSpPr>
          <p:spPr bwMode="auto">
            <a:xfrm>
              <a:off x="-444856" y="1420018"/>
              <a:ext cx="2440397" cy="28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900" b="0" i="0" u="none" baseline="0" dirty="0">
                  <a:solidFill>
                    <a:prstClr val="black"/>
                  </a:solidFill>
                  <a:latin typeface="Montserrat" pitchFamily="2" charset="0"/>
                  <a:cs typeface="Tahoma" pitchFamily="34" charset="0"/>
                </a:rPr>
                <a:t>Czech Republic and Slovakia</a:t>
              </a:r>
            </a:p>
          </p:txBody>
        </p:sp>
        <p:grpSp>
          <p:nvGrpSpPr>
            <p:cNvPr id="22" name="Grupa 21">
              <a:extLst>
                <a:ext uri="{FF2B5EF4-FFF2-40B4-BE49-F238E27FC236}">
                  <a16:creationId xmlns:a16="http://schemas.microsoft.com/office/drawing/2014/main" id="{397FB9D1-EF1E-F9C4-BAD1-4A03F933F9A8}"/>
                </a:ext>
              </a:extLst>
            </p:cNvPr>
            <p:cNvGrpSpPr/>
            <p:nvPr/>
          </p:nvGrpSpPr>
          <p:grpSpPr>
            <a:xfrm>
              <a:off x="452262" y="2090983"/>
              <a:ext cx="930275" cy="378217"/>
              <a:chOff x="1210442" y="2330105"/>
              <a:chExt cx="930275" cy="378217"/>
            </a:xfrm>
          </p:grpSpPr>
          <p:sp>
            <p:nvSpPr>
              <p:cNvPr id="23" name="Linia">
                <a:extLst>
                  <a:ext uri="{FF2B5EF4-FFF2-40B4-BE49-F238E27FC236}">
                    <a16:creationId xmlns:a16="http://schemas.microsoft.com/office/drawing/2014/main" id="{13F0EAF2-4303-018E-A953-E119EBD098EC}"/>
                  </a:ext>
                </a:extLst>
              </p:cNvPr>
              <p:cNvSpPr>
                <a:spLocks/>
              </p:cNvSpPr>
              <p:nvPr/>
            </p:nvSpPr>
            <p:spPr bwMode="auto">
              <a:xfrm>
                <a:off x="1370205" y="2330105"/>
                <a:ext cx="647700" cy="347662"/>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24" name="pole tekstowe 41">
                <a:extLst>
                  <a:ext uri="{FF2B5EF4-FFF2-40B4-BE49-F238E27FC236}">
                    <a16:creationId xmlns:a16="http://schemas.microsoft.com/office/drawing/2014/main" id="{258DFE2F-2AB4-AA1F-B35B-CD1F0B9B0384}"/>
                  </a:ext>
                </a:extLst>
              </p:cNvPr>
              <p:cNvSpPr txBox="1">
                <a:spLocks noChangeArrowheads="1"/>
              </p:cNvSpPr>
              <p:nvPr/>
            </p:nvSpPr>
            <p:spPr bwMode="auto">
              <a:xfrm>
                <a:off x="1210442" y="2422932"/>
                <a:ext cx="930275" cy="2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900" b="0" i="0" u="none" baseline="0">
                    <a:solidFill>
                      <a:prstClr val="black"/>
                    </a:solidFill>
                    <a:latin typeface="Montserrat" pitchFamily="2" charset="0"/>
                    <a:cs typeface="Tahoma" pitchFamily="34" charset="0"/>
                  </a:rPr>
                  <a:t>Other</a:t>
                </a:r>
              </a:p>
            </p:txBody>
          </p:sp>
        </p:grpSp>
      </p:grpSp>
      <p:sp>
        <p:nvSpPr>
          <p:cNvPr id="54" name="pole tekstowe 3">
            <a:extLst>
              <a:ext uri="{FF2B5EF4-FFF2-40B4-BE49-F238E27FC236}">
                <a16:creationId xmlns:a16="http://schemas.microsoft.com/office/drawing/2014/main" id="{11DC7EC7-1FDB-E1CA-FE77-A1E9AA5365C6}"/>
              </a:ext>
            </a:extLst>
          </p:cNvPr>
          <p:cNvSpPr txBox="1">
            <a:spLocks noChangeAspect="1" noChangeArrowheads="1"/>
          </p:cNvSpPr>
          <p:nvPr/>
        </p:nvSpPr>
        <p:spPr bwMode="auto">
          <a:xfrm>
            <a:off x="5106794" y="1628497"/>
            <a:ext cx="9318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dirty="0">
                <a:solidFill>
                  <a:prstClr val="black"/>
                </a:solidFill>
                <a:latin typeface="Montserrat" pitchFamily="2" charset="0"/>
                <a:cs typeface="Tahoma" pitchFamily="34" charset="0"/>
              </a:rPr>
              <a:t>Romania</a:t>
            </a:r>
          </a:p>
        </p:txBody>
      </p:sp>
      <p:sp>
        <p:nvSpPr>
          <p:cNvPr id="55" name="Linia">
            <a:extLst>
              <a:ext uri="{FF2B5EF4-FFF2-40B4-BE49-F238E27FC236}">
                <a16:creationId xmlns:a16="http://schemas.microsoft.com/office/drawing/2014/main" id="{8D56A4A9-ECA5-8FC1-419E-60847B525661}"/>
              </a:ext>
            </a:extLst>
          </p:cNvPr>
          <p:cNvSpPr>
            <a:spLocks noChangeAspect="1"/>
          </p:cNvSpPr>
          <p:nvPr/>
        </p:nvSpPr>
        <p:spPr bwMode="auto">
          <a:xfrm>
            <a:off x="5557799" y="1683174"/>
            <a:ext cx="408717" cy="137071"/>
          </a:xfrm>
          <a:custGeom>
            <a:avLst/>
            <a:gdLst>
              <a:gd name="T0" fmla="*/ 324241 w 21600"/>
              <a:gd name="T1" fmla="*/ 173903 h 21600"/>
              <a:gd name="T2" fmla="*/ 324241 w 21600"/>
              <a:gd name="T3" fmla="*/ 173903 h 21600"/>
              <a:gd name="T4" fmla="*/ 324241 w 21600"/>
              <a:gd name="T5" fmla="*/ 173903 h 21600"/>
              <a:gd name="T6" fmla="*/ 324241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lnTo>
                  <a:pt x="21600" y="0"/>
                </a:lnTo>
                <a:lnTo>
                  <a:pt x="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56" name="pole tekstowe 55">
            <a:extLst>
              <a:ext uri="{FF2B5EF4-FFF2-40B4-BE49-F238E27FC236}">
                <a16:creationId xmlns:a16="http://schemas.microsoft.com/office/drawing/2014/main" id="{7B81308C-E09F-68AF-9E46-DD7ACB17C26C}"/>
              </a:ext>
            </a:extLst>
          </p:cNvPr>
          <p:cNvSpPr txBox="1">
            <a:spLocks noChangeAspect="1" noChangeArrowheads="1"/>
          </p:cNvSpPr>
          <p:nvPr/>
        </p:nvSpPr>
        <p:spPr bwMode="auto">
          <a:xfrm>
            <a:off x="5715783" y="1434846"/>
            <a:ext cx="8413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Ukraine </a:t>
            </a:r>
          </a:p>
        </p:txBody>
      </p:sp>
      <p:sp>
        <p:nvSpPr>
          <p:cNvPr id="57" name="Linia">
            <a:extLst>
              <a:ext uri="{FF2B5EF4-FFF2-40B4-BE49-F238E27FC236}">
                <a16:creationId xmlns:a16="http://schemas.microsoft.com/office/drawing/2014/main" id="{F3DC4849-8C88-5BE9-8911-D19A5B3C4F71}"/>
              </a:ext>
            </a:extLst>
          </p:cNvPr>
          <p:cNvSpPr>
            <a:spLocks noChangeAspect="1"/>
          </p:cNvSpPr>
          <p:nvPr/>
        </p:nvSpPr>
        <p:spPr bwMode="auto">
          <a:xfrm flipH="1">
            <a:off x="5594599" y="1621072"/>
            <a:ext cx="657222" cy="111112"/>
          </a:xfrm>
          <a:custGeom>
            <a:avLst/>
            <a:gdLst>
              <a:gd name="T0" fmla="*/ 328743 w 21600"/>
              <a:gd name="T1" fmla="*/ 173903 h 21600"/>
              <a:gd name="T2" fmla="*/ 328743 w 21600"/>
              <a:gd name="T3" fmla="*/ 173903 h 21600"/>
              <a:gd name="T4" fmla="*/ 328743 w 21600"/>
              <a:gd name="T5" fmla="*/ 173903 h 21600"/>
              <a:gd name="T6" fmla="*/ 328743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2" name="Linia">
            <a:extLst>
              <a:ext uri="{FF2B5EF4-FFF2-40B4-BE49-F238E27FC236}">
                <a16:creationId xmlns:a16="http://schemas.microsoft.com/office/drawing/2014/main" id="{C9F0EF9F-5AE3-60EF-32B5-7FC5E208A2AA}"/>
              </a:ext>
            </a:extLst>
          </p:cNvPr>
          <p:cNvSpPr>
            <a:spLocks noChangeAspect="1"/>
          </p:cNvSpPr>
          <p:nvPr/>
        </p:nvSpPr>
        <p:spPr bwMode="auto">
          <a:xfrm>
            <a:off x="2852365" y="1625243"/>
            <a:ext cx="841375" cy="107636"/>
          </a:xfrm>
          <a:custGeom>
            <a:avLst/>
            <a:gdLst>
              <a:gd name="T0" fmla="*/ 328743 w 21600"/>
              <a:gd name="T1" fmla="*/ 173903 h 21600"/>
              <a:gd name="T2" fmla="*/ 328743 w 21600"/>
              <a:gd name="T3" fmla="*/ 173903 h 21600"/>
              <a:gd name="T4" fmla="*/ 328743 w 21600"/>
              <a:gd name="T5" fmla="*/ 173903 h 21600"/>
              <a:gd name="T6" fmla="*/ 328743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3" name="pole tekstowe 2">
            <a:extLst>
              <a:ext uri="{FF2B5EF4-FFF2-40B4-BE49-F238E27FC236}">
                <a16:creationId xmlns:a16="http://schemas.microsoft.com/office/drawing/2014/main" id="{5DA50DC2-149E-4CE1-11ED-6E01FF6DA128}"/>
              </a:ext>
            </a:extLst>
          </p:cNvPr>
          <p:cNvSpPr txBox="1">
            <a:spLocks noChangeAspect="1" noChangeArrowheads="1"/>
          </p:cNvSpPr>
          <p:nvPr/>
        </p:nvSpPr>
        <p:spPr bwMode="auto">
          <a:xfrm>
            <a:off x="2812302" y="1594767"/>
            <a:ext cx="108958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UK</a:t>
            </a:r>
          </a:p>
        </p:txBody>
      </p:sp>
      <p:sp>
        <p:nvSpPr>
          <p:cNvPr id="4" name="Linia">
            <a:extLst>
              <a:ext uri="{FF2B5EF4-FFF2-40B4-BE49-F238E27FC236}">
                <a16:creationId xmlns:a16="http://schemas.microsoft.com/office/drawing/2014/main" id="{B4694D84-40E4-A803-2415-4403D2775497}"/>
              </a:ext>
            </a:extLst>
          </p:cNvPr>
          <p:cNvSpPr>
            <a:spLocks noChangeAspect="1"/>
          </p:cNvSpPr>
          <p:nvPr/>
        </p:nvSpPr>
        <p:spPr bwMode="auto">
          <a:xfrm>
            <a:off x="6334222" y="1615755"/>
            <a:ext cx="788840" cy="119077"/>
          </a:xfrm>
          <a:custGeom>
            <a:avLst/>
            <a:gdLst>
              <a:gd name="T0" fmla="*/ 328743 w 21600"/>
              <a:gd name="T1" fmla="*/ 173903 h 21600"/>
              <a:gd name="T2" fmla="*/ 328743 w 21600"/>
              <a:gd name="T3" fmla="*/ 173903 h 21600"/>
              <a:gd name="T4" fmla="*/ 328743 w 21600"/>
              <a:gd name="T5" fmla="*/ 173903 h 21600"/>
              <a:gd name="T6" fmla="*/ 328743 w 21600"/>
              <a:gd name="T7" fmla="*/ 1739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0" y="0"/>
                </a:lnTo>
                <a:lnTo>
                  <a:pt x="21600" y="0"/>
                </a:lnTo>
              </a:path>
            </a:pathLst>
          </a:custGeom>
          <a:noFill/>
          <a:ln w="12700" cap="flat">
            <a:solidFill>
              <a:srgbClr val="FFFFFF">
                <a:lumMod val="85000"/>
              </a:srgbClr>
            </a:solidFill>
            <a:prstDash val="solid"/>
            <a:miter lim="400000"/>
            <a:headEnd type="oval" w="med" len="med"/>
            <a:tailEnd/>
          </a:ln>
          <a:extLst>
            <a:ext uri="{909E8E84-426E-40DD-AFC4-6F175D3DCCD1}">
              <a14:hiddenFill xmlns:a14="http://schemas.microsoft.com/office/drawing/2010/main">
                <a:solidFill>
                  <a:srgbClr val="FFFFFF"/>
                </a:solidFill>
              </a14:hiddenFill>
            </a:ext>
          </a:extLst>
        </p:spPr>
        <p:txBody>
          <a:bodyPr lIns="123031" tIns="123031" rIns="123031" bIns="123031" anchor="ctr"/>
          <a:lstStyle/>
          <a:p>
            <a:pPr algn="l" rtl="0">
              <a:defRPr/>
            </a:pPr>
            <a:endParaRPr lang="en-gb" kern="0">
              <a:solidFill>
                <a:sysClr val="windowText" lastClr="000000"/>
              </a:solidFill>
            </a:endParaRPr>
          </a:p>
        </p:txBody>
      </p:sp>
      <p:sp>
        <p:nvSpPr>
          <p:cNvPr id="59" name="pole tekstowe 58">
            <a:extLst>
              <a:ext uri="{FF2B5EF4-FFF2-40B4-BE49-F238E27FC236}">
                <a16:creationId xmlns:a16="http://schemas.microsoft.com/office/drawing/2014/main" id="{43D081E3-2100-8B4A-F148-FE5CC2316EC7}"/>
              </a:ext>
            </a:extLst>
          </p:cNvPr>
          <p:cNvSpPr txBox="1">
            <a:spLocks noChangeAspect="1" noChangeArrowheads="1"/>
          </p:cNvSpPr>
          <p:nvPr/>
        </p:nvSpPr>
        <p:spPr bwMode="auto">
          <a:xfrm>
            <a:off x="6288621" y="1609968"/>
            <a:ext cx="116599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l" rtl="0"/>
            <a:r>
              <a:rPr lang="en-gb" sz="800" b="0" i="0" u="none" baseline="0">
                <a:solidFill>
                  <a:prstClr val="black"/>
                </a:solidFill>
                <a:latin typeface="Montserrat" pitchFamily="2" charset="0"/>
                <a:cs typeface="Tahoma" pitchFamily="34" charset="0"/>
              </a:rPr>
              <a:t>UK </a:t>
            </a:r>
          </a:p>
        </p:txBody>
      </p:sp>
    </p:spTree>
    <p:extLst>
      <p:ext uri="{BB962C8B-B14F-4D97-AF65-F5344CB8AC3E}">
        <p14:creationId xmlns:p14="http://schemas.microsoft.com/office/powerpoint/2010/main" val="248039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00D99B75-3F54-6846-7F48-8E6AD03094C1}"/>
              </a:ext>
            </a:extLst>
          </p:cNvPr>
          <p:cNvSpPr/>
          <p:nvPr/>
        </p:nvSpPr>
        <p:spPr>
          <a:xfrm>
            <a:off x="252000"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COSTS ALIGNED TO SCALE</a:t>
            </a:r>
            <a:endParaRPr sz="1200" dirty="0">
              <a:solidFill>
                <a:schemeClr val="tx1">
                  <a:lumMod val="85000"/>
                  <a:lumOff val="15000"/>
                </a:schemeClr>
              </a:solidFill>
              <a:latin typeface="Montserrat Medium" pitchFamily="2" charset="0"/>
            </a:endParaRPr>
          </a:p>
        </p:txBody>
      </p:sp>
      <p:sp>
        <p:nvSpPr>
          <p:cNvPr id="10" name="pole tekstowe 9">
            <a:extLst>
              <a:ext uri="{FF2B5EF4-FFF2-40B4-BE49-F238E27FC236}">
                <a16:creationId xmlns:a16="http://schemas.microsoft.com/office/drawing/2014/main" id="{4E47CCE3-168F-7CC4-ADBB-869F6589C848}"/>
              </a:ext>
            </a:extLst>
          </p:cNvPr>
          <p:cNvSpPr txBox="1"/>
          <p:nvPr/>
        </p:nvSpPr>
        <p:spPr>
          <a:xfrm>
            <a:off x="468000" y="4069636"/>
            <a:ext cx="8064440" cy="705706"/>
          </a:xfrm>
          <a:prstGeom prst="rect">
            <a:avLst/>
          </a:prstGeom>
          <a:noFill/>
        </p:spPr>
        <p:txBody>
          <a:bodyPr wrap="square" rtlCol="0">
            <a:spAutoFit/>
          </a:bodyPr>
          <a:lstStyle/>
          <a:p>
            <a:pPr marL="171450" indent="-171450" algn="l" rtl="0">
              <a:lnSpc>
                <a:spcPct val="120000"/>
              </a:lnSpc>
              <a:buClr>
                <a:srgbClr val="C00000"/>
              </a:buClr>
              <a:buSzPct val="100000"/>
              <a:buFont typeface="Arial" panose="020B0604020202020204" pitchFamily="34" charset="0"/>
              <a:buChar char="•"/>
              <a:defRPr/>
            </a:pPr>
            <a:r>
              <a:rPr lang="en-gb" sz="800" b="0" i="0" u="none" baseline="0" dirty="0">
                <a:solidFill>
                  <a:schemeClr val="tx1">
                    <a:lumMod val="75000"/>
                    <a:lumOff val="25000"/>
                  </a:schemeClr>
                </a:solidFill>
                <a:latin typeface="Montserrat" pitchFamily="2" charset="0"/>
                <a:cs typeface="Tahoma" pitchFamily="34" charset="0"/>
              </a:rPr>
              <a:t>Costs aligned to the growing scale of business</a:t>
            </a:r>
          </a:p>
          <a:p>
            <a:pPr marL="171450" indent="-171450" algn="l" rtl="0">
              <a:lnSpc>
                <a:spcPct val="120000"/>
              </a:lnSpc>
              <a:buClr>
                <a:srgbClr val="C00000"/>
              </a:buClr>
              <a:buSzPct val="100000"/>
              <a:buFont typeface="Arial" panose="020B0604020202020204" pitchFamily="34" charset="0"/>
              <a:buChar char="•"/>
              <a:defRPr/>
            </a:pPr>
            <a:r>
              <a:rPr lang="en-gb" sz="800" b="0" i="0" u="none" baseline="0" dirty="0" err="1">
                <a:solidFill>
                  <a:schemeClr val="tx1">
                    <a:lumMod val="75000"/>
                    <a:lumOff val="25000"/>
                  </a:schemeClr>
                </a:solidFill>
                <a:latin typeface="Montserrat" pitchFamily="2" charset="0"/>
                <a:cs typeface="Tahoma" pitchFamily="34" charset="0"/>
              </a:rPr>
              <a:t>H1</a:t>
            </a:r>
            <a:r>
              <a:rPr lang="en-gb" sz="800" b="0" i="0" u="none" baseline="0" dirty="0">
                <a:solidFill>
                  <a:schemeClr val="tx1">
                    <a:lumMod val="75000"/>
                    <a:lumOff val="25000"/>
                  </a:schemeClr>
                </a:solidFill>
                <a:latin typeface="Montserrat" pitchFamily="2" charset="0"/>
                <a:cs typeface="Tahoma" pitchFamily="34" charset="0"/>
              </a:rPr>
              <a:t> 2022/23: </a:t>
            </a:r>
            <a:r>
              <a:rPr lang="en-gb" sz="800" b="0" i="0" u="none" baseline="0" dirty="0" err="1">
                <a:solidFill>
                  <a:schemeClr val="tx1">
                    <a:lumMod val="75000"/>
                    <a:lumOff val="25000"/>
                  </a:schemeClr>
                </a:solidFill>
                <a:latin typeface="Montserrat" pitchFamily="2" charset="0"/>
                <a:cs typeface="Tahoma" pitchFamily="34" charset="0"/>
              </a:rPr>
              <a:t>SG&amp;A</a:t>
            </a:r>
            <a:r>
              <a:rPr lang="en-gb" sz="800" b="0" i="0" u="none" baseline="0" dirty="0">
                <a:solidFill>
                  <a:schemeClr val="tx1">
                    <a:lumMod val="75000"/>
                    <a:lumOff val="25000"/>
                  </a:schemeClr>
                </a:solidFill>
                <a:latin typeface="Montserrat" pitchFamily="2" charset="0"/>
                <a:cs typeface="Tahoma" pitchFamily="34" charset="0"/>
              </a:rPr>
              <a:t> costs growing slower (close to 25% YoY) than revenue (up 31% YoY); </a:t>
            </a:r>
            <a:r>
              <a:rPr lang="en-gb" sz="800" b="0" i="0" u="none" baseline="0" dirty="0" err="1">
                <a:solidFill>
                  <a:schemeClr val="tx1">
                    <a:lumMod val="75000"/>
                    <a:lumOff val="25000"/>
                  </a:schemeClr>
                </a:solidFill>
                <a:latin typeface="Montserrat" pitchFamily="2" charset="0"/>
                <a:cs typeface="Tahoma" pitchFamily="34" charset="0"/>
              </a:rPr>
              <a:t>Q2</a:t>
            </a:r>
            <a:r>
              <a:rPr lang="en-gb" sz="800" b="0" i="0" u="none" baseline="0" dirty="0">
                <a:solidFill>
                  <a:schemeClr val="tx1">
                    <a:lumMod val="75000"/>
                    <a:lumOff val="25000"/>
                  </a:schemeClr>
                </a:solidFill>
                <a:latin typeface="Montserrat" pitchFamily="2" charset="0"/>
                <a:cs typeface="Tahoma" pitchFamily="34" charset="0"/>
              </a:rPr>
              <a:t> alone: </a:t>
            </a:r>
            <a:r>
              <a:rPr lang="en-gb" sz="800" b="0" i="0" u="none" baseline="0" dirty="0" err="1">
                <a:solidFill>
                  <a:schemeClr val="tx1">
                    <a:lumMod val="75000"/>
                    <a:lumOff val="25000"/>
                  </a:schemeClr>
                </a:solidFill>
                <a:latin typeface="Montserrat" pitchFamily="2" charset="0"/>
                <a:cs typeface="Tahoma" pitchFamily="34" charset="0"/>
              </a:rPr>
              <a:t>SG&amp;A</a:t>
            </a:r>
            <a:r>
              <a:rPr lang="en-gb" sz="800" b="0" i="0" u="none" baseline="0" dirty="0">
                <a:solidFill>
                  <a:schemeClr val="tx1">
                    <a:lumMod val="75000"/>
                    <a:lumOff val="25000"/>
                  </a:schemeClr>
                </a:solidFill>
                <a:latin typeface="Montserrat" pitchFamily="2" charset="0"/>
                <a:cs typeface="Tahoma" pitchFamily="34" charset="0"/>
              </a:rPr>
              <a:t> up 23% vs revenue up 33% YoY</a:t>
            </a:r>
          </a:p>
          <a:p>
            <a:pPr marL="171450" indent="-171450" algn="l" rtl="0">
              <a:lnSpc>
                <a:spcPct val="120000"/>
              </a:lnSpc>
              <a:buClr>
                <a:srgbClr val="C00000"/>
              </a:buClr>
              <a:buSzPct val="100000"/>
              <a:buFont typeface="Arial" panose="020B0604020202020204" pitchFamily="34" charset="0"/>
              <a:buChar char="•"/>
              <a:defRPr/>
            </a:pPr>
            <a:r>
              <a:rPr lang="en-gb" sz="800" b="0" i="0" u="none" baseline="0" dirty="0">
                <a:solidFill>
                  <a:schemeClr val="tx1">
                    <a:lumMod val="75000"/>
                    <a:lumOff val="25000"/>
                  </a:schemeClr>
                </a:solidFill>
                <a:latin typeface="Montserrat" pitchFamily="2" charset="0"/>
                <a:cs typeface="Tahoma" pitchFamily="34" charset="0"/>
              </a:rPr>
              <a:t>Higher external costs due to soaring material prices and wage pressure </a:t>
            </a:r>
          </a:p>
          <a:p>
            <a:pPr marL="171450" indent="-171450" algn="l" rtl="0">
              <a:lnSpc>
                <a:spcPct val="120000"/>
              </a:lnSpc>
              <a:buClr>
                <a:srgbClr val="C00000"/>
              </a:buClr>
              <a:buSzPct val="100000"/>
              <a:buFont typeface="Arial" panose="020B0604020202020204" pitchFamily="34" charset="0"/>
              <a:buChar char="•"/>
              <a:defRPr/>
            </a:pPr>
            <a:endParaRPr lang="en-gb" altLang="pl-PL" sz="1000" dirty="0">
              <a:solidFill>
                <a:schemeClr val="tx1">
                  <a:lumMod val="75000"/>
                  <a:lumOff val="25000"/>
                </a:schemeClr>
              </a:solidFill>
              <a:latin typeface="Montserrat" pitchFamily="2" charset="0"/>
              <a:cs typeface="Tahoma" pitchFamily="34" charset="0"/>
            </a:endParaRPr>
          </a:p>
        </p:txBody>
      </p:sp>
      <p:grpSp>
        <p:nvGrpSpPr>
          <p:cNvPr id="11" name="Grupa 10">
            <a:extLst>
              <a:ext uri="{FF2B5EF4-FFF2-40B4-BE49-F238E27FC236}">
                <a16:creationId xmlns:a16="http://schemas.microsoft.com/office/drawing/2014/main" id="{AA561F2F-7D1C-4B09-C6A8-9B7DD731EE63}"/>
              </a:ext>
            </a:extLst>
          </p:cNvPr>
          <p:cNvGrpSpPr>
            <a:grpSpLocks noChangeAspect="1"/>
          </p:cNvGrpSpPr>
          <p:nvPr/>
        </p:nvGrpSpPr>
        <p:grpSpPr>
          <a:xfrm>
            <a:off x="107504" y="1268954"/>
            <a:ext cx="6751841" cy="2598940"/>
            <a:chOff x="313295" y="938532"/>
            <a:chExt cx="6216854" cy="2872668"/>
          </a:xfrm>
        </p:grpSpPr>
        <p:graphicFrame>
          <p:nvGraphicFramePr>
            <p:cNvPr id="12" name="Wykres 11">
              <a:extLst>
                <a:ext uri="{FF2B5EF4-FFF2-40B4-BE49-F238E27FC236}">
                  <a16:creationId xmlns:a16="http://schemas.microsoft.com/office/drawing/2014/main" id="{075F1926-8FDD-DABD-F7B1-CC28833C582A}"/>
                </a:ext>
              </a:extLst>
            </p:cNvPr>
            <p:cNvGraphicFramePr/>
            <p:nvPr>
              <p:extLst>
                <p:ext uri="{D42A27DB-BD31-4B8C-83A1-F6EECF244321}">
                  <p14:modId xmlns:p14="http://schemas.microsoft.com/office/powerpoint/2010/main" val="3010473544"/>
                </p:ext>
              </p:extLst>
            </p:nvPr>
          </p:nvGraphicFramePr>
          <p:xfrm>
            <a:off x="313295" y="938532"/>
            <a:ext cx="6216854" cy="2785346"/>
          </p:xfrm>
          <a:graphic>
            <a:graphicData uri="http://schemas.openxmlformats.org/drawingml/2006/chart">
              <c:chart xmlns:c="http://schemas.openxmlformats.org/drawingml/2006/chart" xmlns:r="http://schemas.openxmlformats.org/officeDocument/2006/relationships" r:id="rId2"/>
            </a:graphicData>
          </a:graphic>
        </p:graphicFrame>
        <p:sp>
          <p:nvSpPr>
            <p:cNvPr id="13" name="pole tekstowe 12">
              <a:extLst>
                <a:ext uri="{FF2B5EF4-FFF2-40B4-BE49-F238E27FC236}">
                  <a16:creationId xmlns:a16="http://schemas.microsoft.com/office/drawing/2014/main" id="{DD280B44-2C52-B813-8EC4-D72498858314}"/>
                </a:ext>
              </a:extLst>
            </p:cNvPr>
            <p:cNvSpPr txBox="1"/>
            <p:nvPr/>
          </p:nvSpPr>
          <p:spPr>
            <a:xfrm>
              <a:off x="521624" y="3595756"/>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2019/2020</a:t>
              </a:r>
            </a:p>
          </p:txBody>
        </p:sp>
        <p:sp>
          <p:nvSpPr>
            <p:cNvPr id="14" name="pole tekstowe 13">
              <a:extLst>
                <a:ext uri="{FF2B5EF4-FFF2-40B4-BE49-F238E27FC236}">
                  <a16:creationId xmlns:a16="http://schemas.microsoft.com/office/drawing/2014/main" id="{AEE9C221-C131-91C6-ECB0-E07EC4808DB8}"/>
                </a:ext>
              </a:extLst>
            </p:cNvPr>
            <p:cNvSpPr txBox="1"/>
            <p:nvPr/>
          </p:nvSpPr>
          <p:spPr>
            <a:xfrm>
              <a:off x="1847672" y="3595756"/>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2020/2021</a:t>
              </a:r>
            </a:p>
          </p:txBody>
        </p:sp>
        <p:sp>
          <p:nvSpPr>
            <p:cNvPr id="15" name="pole tekstowe 14">
              <a:extLst>
                <a:ext uri="{FF2B5EF4-FFF2-40B4-BE49-F238E27FC236}">
                  <a16:creationId xmlns:a16="http://schemas.microsoft.com/office/drawing/2014/main" id="{4C787BF9-A9BD-2774-FC84-5BE24CB5B635}"/>
                </a:ext>
              </a:extLst>
            </p:cNvPr>
            <p:cNvSpPr txBox="1"/>
            <p:nvPr/>
          </p:nvSpPr>
          <p:spPr>
            <a:xfrm>
              <a:off x="3173720" y="3595756"/>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2021/2022</a:t>
              </a:r>
            </a:p>
          </p:txBody>
        </p:sp>
        <p:cxnSp>
          <p:nvCxnSpPr>
            <p:cNvPr id="16" name="Łącznik prosty 15">
              <a:extLst>
                <a:ext uri="{FF2B5EF4-FFF2-40B4-BE49-F238E27FC236}">
                  <a16:creationId xmlns:a16="http://schemas.microsoft.com/office/drawing/2014/main" id="{45203A3C-D702-F4E3-331E-C142BD756A0C}"/>
                </a:ext>
              </a:extLst>
            </p:cNvPr>
            <p:cNvCxnSpPr>
              <a:cxnSpLocks/>
            </p:cNvCxnSpPr>
            <p:nvPr/>
          </p:nvCxnSpPr>
          <p:spPr>
            <a:xfrm>
              <a:off x="1781370" y="3358800"/>
              <a:ext cx="0" cy="262426"/>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id="{18991BB5-4F89-2B60-C063-493CE0DBD014}"/>
                </a:ext>
              </a:extLst>
            </p:cNvPr>
            <p:cNvCxnSpPr>
              <a:cxnSpLocks/>
            </p:cNvCxnSpPr>
            <p:nvPr/>
          </p:nvCxnSpPr>
          <p:spPr>
            <a:xfrm>
              <a:off x="3107418" y="3358800"/>
              <a:ext cx="0" cy="262426"/>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grpSp>
      <p:sp>
        <p:nvSpPr>
          <p:cNvPr id="18" name="pole tekstowe 29">
            <a:extLst>
              <a:ext uri="{FF2B5EF4-FFF2-40B4-BE49-F238E27FC236}">
                <a16:creationId xmlns:a16="http://schemas.microsoft.com/office/drawing/2014/main" id="{C7D22CFE-C554-0D23-A276-8ABE221E0710}"/>
              </a:ext>
            </a:extLst>
          </p:cNvPr>
          <p:cNvSpPr txBox="1">
            <a:spLocks noChangeArrowheads="1"/>
          </p:cNvSpPr>
          <p:nvPr/>
        </p:nvSpPr>
        <p:spPr bwMode="auto">
          <a:xfrm>
            <a:off x="1748765" y="1173401"/>
            <a:ext cx="19384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Quarterly costs [PLNm]</a:t>
            </a:r>
          </a:p>
        </p:txBody>
      </p:sp>
      <p:grpSp>
        <p:nvGrpSpPr>
          <p:cNvPr id="19" name="Grupa 18">
            <a:extLst>
              <a:ext uri="{FF2B5EF4-FFF2-40B4-BE49-F238E27FC236}">
                <a16:creationId xmlns:a16="http://schemas.microsoft.com/office/drawing/2014/main" id="{5F757782-5372-7949-B76A-A0F4836101E6}"/>
              </a:ext>
            </a:extLst>
          </p:cNvPr>
          <p:cNvGrpSpPr>
            <a:grpSpLocks noChangeAspect="1"/>
          </p:cNvGrpSpPr>
          <p:nvPr/>
        </p:nvGrpSpPr>
        <p:grpSpPr>
          <a:xfrm>
            <a:off x="6008726" y="1173600"/>
            <a:ext cx="2677784" cy="2474552"/>
            <a:chOff x="6228184" y="720476"/>
            <a:chExt cx="2677784" cy="3651474"/>
          </a:xfrm>
        </p:grpSpPr>
        <p:sp>
          <p:nvSpPr>
            <p:cNvPr id="20" name="pole tekstowe 29">
              <a:extLst>
                <a:ext uri="{FF2B5EF4-FFF2-40B4-BE49-F238E27FC236}">
                  <a16:creationId xmlns:a16="http://schemas.microsoft.com/office/drawing/2014/main" id="{6669F40F-008D-BBFD-2F73-36D6C3C64800}"/>
                </a:ext>
              </a:extLst>
            </p:cNvPr>
            <p:cNvSpPr txBox="1">
              <a:spLocks noChangeArrowheads="1"/>
            </p:cNvSpPr>
            <p:nvPr/>
          </p:nvSpPr>
          <p:spPr bwMode="auto">
            <a:xfrm>
              <a:off x="6514445" y="720476"/>
              <a:ext cx="2222933" cy="3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H1 2022/23 costs [PLNm]</a:t>
              </a:r>
            </a:p>
          </p:txBody>
        </p:sp>
        <p:graphicFrame>
          <p:nvGraphicFramePr>
            <p:cNvPr id="21" name="Wykres 20">
              <a:extLst>
                <a:ext uri="{FF2B5EF4-FFF2-40B4-BE49-F238E27FC236}">
                  <a16:creationId xmlns:a16="http://schemas.microsoft.com/office/drawing/2014/main" id="{8B46C870-EF90-FE9D-033B-CCEEFB747B9D}"/>
                </a:ext>
              </a:extLst>
            </p:cNvPr>
            <p:cNvGraphicFramePr/>
            <p:nvPr>
              <p:extLst>
                <p:ext uri="{D42A27DB-BD31-4B8C-83A1-F6EECF244321}">
                  <p14:modId xmlns:p14="http://schemas.microsoft.com/office/powerpoint/2010/main" val="3442111008"/>
                </p:ext>
              </p:extLst>
            </p:nvPr>
          </p:nvGraphicFramePr>
          <p:xfrm>
            <a:off x="6228184" y="1408368"/>
            <a:ext cx="2677784" cy="2963582"/>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upa 13">
              <a:extLst>
                <a:ext uri="{FF2B5EF4-FFF2-40B4-BE49-F238E27FC236}">
                  <a16:creationId xmlns:a16="http://schemas.microsoft.com/office/drawing/2014/main" id="{9BF6ED80-DCC9-D2C5-9353-C55641823237}"/>
                </a:ext>
              </a:extLst>
            </p:cNvPr>
            <p:cNvGrpSpPr>
              <a:grpSpLocks/>
            </p:cNvGrpSpPr>
            <p:nvPr/>
          </p:nvGrpSpPr>
          <p:grpSpPr bwMode="auto">
            <a:xfrm>
              <a:off x="7308304" y="3355144"/>
              <a:ext cx="644961" cy="368732"/>
              <a:chOff x="766744" y="1359599"/>
              <a:chExt cx="1409468" cy="491165"/>
            </a:xfrm>
          </p:grpSpPr>
          <p:cxnSp>
            <p:nvCxnSpPr>
              <p:cNvPr id="34" name="Łącznik łamany 14">
                <a:extLst>
                  <a:ext uri="{FF2B5EF4-FFF2-40B4-BE49-F238E27FC236}">
                    <a16:creationId xmlns:a16="http://schemas.microsoft.com/office/drawing/2014/main" id="{46C4FBF3-BC2F-936A-2095-78A4078C5DCA}"/>
                  </a:ext>
                </a:extLst>
              </p:cNvPr>
              <p:cNvCxnSpPr>
                <a:cxnSpLocks noChangeShapeType="1"/>
              </p:cNvCxnSpPr>
              <p:nvPr/>
            </p:nvCxnSpPr>
            <p:spPr bwMode="auto">
              <a:xfrm flipV="1">
                <a:off x="942975" y="1658951"/>
                <a:ext cx="1180091" cy="191813"/>
              </a:xfrm>
              <a:prstGeom prst="bentConnector3">
                <a:avLst>
                  <a:gd name="adj1" fmla="val -338"/>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80">
                <a:extLst>
                  <a:ext uri="{FF2B5EF4-FFF2-40B4-BE49-F238E27FC236}">
                    <a16:creationId xmlns:a16="http://schemas.microsoft.com/office/drawing/2014/main" id="{84C34E4B-613F-3B52-9515-936DFA7A7E9B}"/>
                  </a:ext>
                </a:extLst>
              </p:cNvPr>
              <p:cNvSpPr txBox="1">
                <a:spLocks noChangeArrowheads="1"/>
              </p:cNvSpPr>
              <p:nvPr/>
            </p:nvSpPr>
            <p:spPr bwMode="auto">
              <a:xfrm>
                <a:off x="766744" y="1359599"/>
                <a:ext cx="1409468" cy="34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700" b="1" i="0" u="none" baseline="0">
                    <a:solidFill>
                      <a:schemeClr val="tx1">
                        <a:lumMod val="75000"/>
                        <a:lumOff val="25000"/>
                      </a:schemeClr>
                    </a:solidFill>
                    <a:latin typeface="Montserrat" pitchFamily="2" charset="0"/>
                    <a:ea typeface="Tahoma" pitchFamily="34" charset="0"/>
                    <a:cs typeface="Tahoma" pitchFamily="34" charset="0"/>
                  </a:rPr>
                  <a:t>+29% YoY</a:t>
                </a:r>
                <a:endParaRPr lang="en-gb" sz="700" dirty="0">
                  <a:solidFill>
                    <a:schemeClr val="tx1">
                      <a:lumMod val="75000"/>
                      <a:lumOff val="25000"/>
                    </a:schemeClr>
                  </a:solidFill>
                  <a:latin typeface="Montserrat" pitchFamily="2" charset="0"/>
                  <a:ea typeface="Tahoma" pitchFamily="34" charset="0"/>
                  <a:cs typeface="Tahoma" pitchFamily="34" charset="0"/>
                </a:endParaRPr>
              </a:p>
            </p:txBody>
          </p:sp>
        </p:grpSp>
        <p:grpSp>
          <p:nvGrpSpPr>
            <p:cNvPr id="23" name="Grupa 22">
              <a:extLst>
                <a:ext uri="{FF2B5EF4-FFF2-40B4-BE49-F238E27FC236}">
                  <a16:creationId xmlns:a16="http://schemas.microsoft.com/office/drawing/2014/main" id="{A1A4C0CD-5E25-6BE8-96C3-B462AF936D2B}"/>
                </a:ext>
              </a:extLst>
            </p:cNvPr>
            <p:cNvGrpSpPr>
              <a:grpSpLocks/>
            </p:cNvGrpSpPr>
            <p:nvPr/>
          </p:nvGrpSpPr>
          <p:grpSpPr bwMode="auto">
            <a:xfrm>
              <a:off x="7309895" y="2227409"/>
              <a:ext cx="644961" cy="449933"/>
              <a:chOff x="681001" y="1245787"/>
              <a:chExt cx="2397244" cy="599328"/>
            </a:xfrm>
          </p:grpSpPr>
          <p:cxnSp>
            <p:nvCxnSpPr>
              <p:cNvPr id="32" name="Łącznik łamany 31">
                <a:extLst>
                  <a:ext uri="{FF2B5EF4-FFF2-40B4-BE49-F238E27FC236}">
                    <a16:creationId xmlns:a16="http://schemas.microsoft.com/office/drawing/2014/main" id="{6E139677-9303-4E06-6037-EB606E15D6A2}"/>
                  </a:ext>
                </a:extLst>
              </p:cNvPr>
              <p:cNvCxnSpPr>
                <a:cxnSpLocks noChangeShapeType="1"/>
              </p:cNvCxnSpPr>
              <p:nvPr/>
            </p:nvCxnSpPr>
            <p:spPr bwMode="auto">
              <a:xfrm flipV="1">
                <a:off x="942974" y="1607771"/>
                <a:ext cx="1873305" cy="237344"/>
              </a:xfrm>
              <a:prstGeom prst="bentConnector3">
                <a:avLst>
                  <a:gd name="adj1" fmla="val -338"/>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80">
                <a:extLst>
                  <a:ext uri="{FF2B5EF4-FFF2-40B4-BE49-F238E27FC236}">
                    <a16:creationId xmlns:a16="http://schemas.microsoft.com/office/drawing/2014/main" id="{25CF886C-4204-2188-F06B-1DFBD4B7813E}"/>
                  </a:ext>
                </a:extLst>
              </p:cNvPr>
              <p:cNvSpPr txBox="1">
                <a:spLocks noChangeArrowheads="1"/>
              </p:cNvSpPr>
              <p:nvPr/>
            </p:nvSpPr>
            <p:spPr bwMode="auto">
              <a:xfrm>
                <a:off x="681001" y="1245787"/>
                <a:ext cx="2397244" cy="34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700" b="1" i="0" u="none" baseline="0">
                    <a:solidFill>
                      <a:schemeClr val="tx1">
                        <a:lumMod val="75000"/>
                        <a:lumOff val="25000"/>
                      </a:schemeClr>
                    </a:solidFill>
                    <a:latin typeface="Montserrat" pitchFamily="2" charset="0"/>
                    <a:ea typeface="Tahoma" pitchFamily="34" charset="0"/>
                    <a:cs typeface="Tahoma" pitchFamily="34" charset="0"/>
                  </a:rPr>
                  <a:t>+19% YoY</a:t>
                </a:r>
                <a:endParaRPr lang="en-gb" sz="700" dirty="0">
                  <a:solidFill>
                    <a:schemeClr val="tx1">
                      <a:lumMod val="75000"/>
                      <a:lumOff val="25000"/>
                    </a:schemeClr>
                  </a:solidFill>
                  <a:latin typeface="Montserrat" pitchFamily="2" charset="0"/>
                  <a:ea typeface="Tahoma" pitchFamily="34" charset="0"/>
                  <a:cs typeface="Tahoma" pitchFamily="34" charset="0"/>
                </a:endParaRPr>
              </a:p>
            </p:txBody>
          </p:sp>
        </p:grpSp>
        <p:grpSp>
          <p:nvGrpSpPr>
            <p:cNvPr id="24" name="Grupa 23">
              <a:extLst>
                <a:ext uri="{FF2B5EF4-FFF2-40B4-BE49-F238E27FC236}">
                  <a16:creationId xmlns:a16="http://schemas.microsoft.com/office/drawing/2014/main" id="{62A9C22F-FAD9-3930-4123-9AF43F43AA50}"/>
                </a:ext>
              </a:extLst>
            </p:cNvPr>
            <p:cNvGrpSpPr>
              <a:grpSpLocks/>
            </p:cNvGrpSpPr>
            <p:nvPr/>
          </p:nvGrpSpPr>
          <p:grpSpPr bwMode="auto">
            <a:xfrm>
              <a:off x="7265628" y="1767667"/>
              <a:ext cx="690748" cy="439567"/>
              <a:chOff x="808239" y="1062658"/>
              <a:chExt cx="2008041" cy="623138"/>
            </a:xfrm>
          </p:grpSpPr>
          <p:cxnSp>
            <p:nvCxnSpPr>
              <p:cNvPr id="30" name="Łącznik łamany 29">
                <a:extLst>
                  <a:ext uri="{FF2B5EF4-FFF2-40B4-BE49-F238E27FC236}">
                    <a16:creationId xmlns:a16="http://schemas.microsoft.com/office/drawing/2014/main" id="{253A6962-3CC7-9DAC-6932-20CA627ADBEC}"/>
                  </a:ext>
                </a:extLst>
              </p:cNvPr>
              <p:cNvCxnSpPr>
                <a:cxnSpLocks noChangeShapeType="1"/>
              </p:cNvCxnSpPr>
              <p:nvPr/>
            </p:nvCxnSpPr>
            <p:spPr bwMode="auto">
              <a:xfrm flipV="1">
                <a:off x="942975" y="1448452"/>
                <a:ext cx="1873305" cy="237344"/>
              </a:xfrm>
              <a:prstGeom prst="bentConnector3">
                <a:avLst>
                  <a:gd name="adj1" fmla="val -338"/>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80">
                <a:extLst>
                  <a:ext uri="{FF2B5EF4-FFF2-40B4-BE49-F238E27FC236}">
                    <a16:creationId xmlns:a16="http://schemas.microsoft.com/office/drawing/2014/main" id="{53521CE7-4CDB-16F7-B1EA-6F3AC332844D}"/>
                  </a:ext>
                </a:extLst>
              </p:cNvPr>
              <p:cNvSpPr txBox="1">
                <a:spLocks noChangeArrowheads="1"/>
              </p:cNvSpPr>
              <p:nvPr/>
            </p:nvSpPr>
            <p:spPr bwMode="auto">
              <a:xfrm>
                <a:off x="808239" y="1062658"/>
                <a:ext cx="1928301" cy="36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700" b="1" i="0" u="none" baseline="0">
                    <a:solidFill>
                      <a:schemeClr val="tx1">
                        <a:lumMod val="75000"/>
                        <a:lumOff val="25000"/>
                      </a:schemeClr>
                    </a:solidFill>
                    <a:latin typeface="Montserrat" pitchFamily="2" charset="0"/>
                    <a:ea typeface="Tahoma" pitchFamily="34" charset="0"/>
                    <a:cs typeface="Tahoma" pitchFamily="34" charset="0"/>
                  </a:rPr>
                  <a:t>+25% YoY</a:t>
                </a:r>
                <a:endParaRPr lang="en-gb" sz="700" dirty="0">
                  <a:solidFill>
                    <a:schemeClr val="tx1">
                      <a:lumMod val="75000"/>
                      <a:lumOff val="25000"/>
                    </a:schemeClr>
                  </a:solidFill>
                  <a:latin typeface="Montserrat" pitchFamily="2" charset="0"/>
                  <a:ea typeface="Tahoma" pitchFamily="34" charset="0"/>
                  <a:cs typeface="Tahoma" pitchFamily="34" charset="0"/>
                </a:endParaRPr>
              </a:p>
            </p:txBody>
          </p:sp>
        </p:grpSp>
        <p:sp>
          <p:nvSpPr>
            <p:cNvPr id="25" name="pole tekstowe 24">
              <a:extLst>
                <a:ext uri="{FF2B5EF4-FFF2-40B4-BE49-F238E27FC236}">
                  <a16:creationId xmlns:a16="http://schemas.microsoft.com/office/drawing/2014/main" id="{23981252-C527-888B-6845-FACA60AAEBBF}"/>
                </a:ext>
              </a:extLst>
            </p:cNvPr>
            <p:cNvSpPr txBox="1"/>
            <p:nvPr/>
          </p:nvSpPr>
          <p:spPr>
            <a:xfrm>
              <a:off x="7988952" y="1485835"/>
              <a:ext cx="793118" cy="318032"/>
            </a:xfrm>
            <a:prstGeom prst="rect">
              <a:avLst/>
            </a:prstGeom>
            <a:noFill/>
          </p:spPr>
          <p:txBody>
            <a:bodyPr wrap="square" rtlCol="0">
              <a:spAutoFit/>
            </a:bodyPr>
            <a:lstStyle/>
            <a:p>
              <a:pPr algn="l" rtl="0"/>
              <a:r>
                <a:rPr lang="en-gb" sz="800" b="1" i="0" u="none" baseline="0">
                  <a:latin typeface="Montserrat" pitchFamily="2" charset="0"/>
                  <a:ea typeface="Montserrat" pitchFamily="2" charset="0"/>
                  <a:cs typeface="Montserrat" pitchFamily="2" charset="0"/>
                  <a:sym typeface="Montserrat" pitchFamily="2" charset="0"/>
                </a:rPr>
                <a:t>266.5</a:t>
              </a:r>
            </a:p>
          </p:txBody>
        </p:sp>
        <p:sp>
          <p:nvSpPr>
            <p:cNvPr id="26" name="pole tekstowe 25">
              <a:extLst>
                <a:ext uri="{FF2B5EF4-FFF2-40B4-BE49-F238E27FC236}">
                  <a16:creationId xmlns:a16="http://schemas.microsoft.com/office/drawing/2014/main" id="{F1B0F37C-9AD4-486F-4D8B-D0879C4C00F7}"/>
                </a:ext>
              </a:extLst>
            </p:cNvPr>
            <p:cNvSpPr txBox="1"/>
            <p:nvPr/>
          </p:nvSpPr>
          <p:spPr>
            <a:xfrm>
              <a:off x="6644182" y="1960012"/>
              <a:ext cx="793118" cy="318032"/>
            </a:xfrm>
            <a:prstGeom prst="rect">
              <a:avLst/>
            </a:prstGeom>
            <a:noFill/>
          </p:spPr>
          <p:txBody>
            <a:bodyPr wrap="square" rtlCol="0">
              <a:spAutoFit/>
            </a:bodyPr>
            <a:lstStyle/>
            <a:p>
              <a:pPr algn="ctr" rtl="0"/>
              <a:r>
                <a:rPr lang="en-gb" sz="800" b="1" i="0" u="none" baseline="0">
                  <a:solidFill>
                    <a:schemeClr val="tx1">
                      <a:lumMod val="85000"/>
                      <a:lumOff val="15000"/>
                    </a:schemeClr>
                  </a:solidFill>
                  <a:latin typeface="Montserrat" pitchFamily="2" charset="0"/>
                  <a:ea typeface="Montserrat" pitchFamily="2" charset="0"/>
                  <a:cs typeface="Montserrat" pitchFamily="2" charset="0"/>
                  <a:sym typeface="Montserrat" pitchFamily="2" charset="0"/>
                </a:rPr>
                <a:t>208.8</a:t>
              </a:r>
            </a:p>
          </p:txBody>
        </p:sp>
        <p:grpSp>
          <p:nvGrpSpPr>
            <p:cNvPr id="27" name="Grupa 26">
              <a:extLst>
                <a:ext uri="{FF2B5EF4-FFF2-40B4-BE49-F238E27FC236}">
                  <a16:creationId xmlns:a16="http://schemas.microsoft.com/office/drawing/2014/main" id="{C6E60AAF-10A2-213A-F930-E65633F7FFFA}"/>
                </a:ext>
              </a:extLst>
            </p:cNvPr>
            <p:cNvGrpSpPr>
              <a:grpSpLocks/>
            </p:cNvGrpSpPr>
            <p:nvPr/>
          </p:nvGrpSpPr>
          <p:grpSpPr bwMode="auto">
            <a:xfrm>
              <a:off x="6797927" y="1190846"/>
              <a:ext cx="1446481" cy="444762"/>
              <a:chOff x="874196" y="1265795"/>
              <a:chExt cx="1942084" cy="630500"/>
            </a:xfrm>
          </p:grpSpPr>
          <p:cxnSp>
            <p:nvCxnSpPr>
              <p:cNvPr id="28" name="Łącznik łamany 27">
                <a:extLst>
                  <a:ext uri="{FF2B5EF4-FFF2-40B4-BE49-F238E27FC236}">
                    <a16:creationId xmlns:a16="http://schemas.microsoft.com/office/drawing/2014/main" id="{80B5E621-8288-DD7B-7F36-EF7852CB27D3}"/>
                  </a:ext>
                </a:extLst>
              </p:cNvPr>
              <p:cNvCxnSpPr>
                <a:cxnSpLocks noChangeShapeType="1"/>
              </p:cNvCxnSpPr>
              <p:nvPr/>
            </p:nvCxnSpPr>
            <p:spPr bwMode="auto">
              <a:xfrm flipV="1">
                <a:off x="942975" y="1658951"/>
                <a:ext cx="1873305" cy="237344"/>
              </a:xfrm>
              <a:prstGeom prst="bentConnector3">
                <a:avLst>
                  <a:gd name="adj1" fmla="val -338"/>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80">
                <a:extLst>
                  <a:ext uri="{FF2B5EF4-FFF2-40B4-BE49-F238E27FC236}">
                    <a16:creationId xmlns:a16="http://schemas.microsoft.com/office/drawing/2014/main" id="{6C5C6DED-58B9-3D89-B78A-59D42639449E}"/>
                  </a:ext>
                </a:extLst>
              </p:cNvPr>
              <p:cNvSpPr txBox="1">
                <a:spLocks noChangeArrowheads="1"/>
              </p:cNvSpPr>
              <p:nvPr/>
            </p:nvSpPr>
            <p:spPr bwMode="auto">
              <a:xfrm>
                <a:off x="874196" y="1265795"/>
                <a:ext cx="1928301" cy="36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700" b="1" i="0" u="none" baseline="0">
                    <a:solidFill>
                      <a:schemeClr val="tx1">
                        <a:lumMod val="75000"/>
                        <a:lumOff val="25000"/>
                      </a:schemeClr>
                    </a:solidFill>
                    <a:latin typeface="Montserrat" pitchFamily="2" charset="0"/>
                    <a:ea typeface="Tahoma" pitchFamily="34" charset="0"/>
                    <a:cs typeface="Tahoma" pitchFamily="34" charset="0"/>
                  </a:rPr>
                  <a:t>+28% YoY</a:t>
                </a:r>
                <a:endParaRPr lang="en-gb" sz="700" dirty="0">
                  <a:solidFill>
                    <a:schemeClr val="tx1">
                      <a:lumMod val="75000"/>
                      <a:lumOff val="25000"/>
                    </a:schemeClr>
                  </a:solidFill>
                  <a:latin typeface="Montserrat" pitchFamily="2" charset="0"/>
                  <a:ea typeface="Tahoma" pitchFamily="34" charset="0"/>
                  <a:cs typeface="Tahoma" pitchFamily="34" charset="0"/>
                </a:endParaRPr>
              </a:p>
            </p:txBody>
          </p:sp>
        </p:grpSp>
      </p:grpSp>
      <p:sp>
        <p:nvSpPr>
          <p:cNvPr id="36" name="pole tekstowe 35">
            <a:extLst>
              <a:ext uri="{FF2B5EF4-FFF2-40B4-BE49-F238E27FC236}">
                <a16:creationId xmlns:a16="http://schemas.microsoft.com/office/drawing/2014/main" id="{CBF62B41-E25E-0946-0148-E0A71EA1352F}"/>
              </a:ext>
            </a:extLst>
          </p:cNvPr>
          <p:cNvSpPr txBox="1"/>
          <p:nvPr/>
        </p:nvSpPr>
        <p:spPr>
          <a:xfrm>
            <a:off x="110359" y="1809093"/>
            <a:ext cx="184731" cy="369332"/>
          </a:xfrm>
          <a:prstGeom prst="rect">
            <a:avLst/>
          </a:prstGeom>
          <a:noFill/>
        </p:spPr>
        <p:txBody>
          <a:bodyPr wrap="none" rtlCol="0">
            <a:spAutoFit/>
          </a:bodyPr>
          <a:lstStyle/>
          <a:p>
            <a:endParaRPr lang="en-gb" dirty="0"/>
          </a:p>
        </p:txBody>
      </p:sp>
      <p:cxnSp>
        <p:nvCxnSpPr>
          <p:cNvPr id="2" name="Łącznik prosty 1">
            <a:extLst>
              <a:ext uri="{FF2B5EF4-FFF2-40B4-BE49-F238E27FC236}">
                <a16:creationId xmlns:a16="http://schemas.microsoft.com/office/drawing/2014/main" id="{EDA7A468-3E7A-5FC0-BB2E-D5F1FF6EC7B8}"/>
              </a:ext>
            </a:extLst>
          </p:cNvPr>
          <p:cNvCxnSpPr>
            <a:cxnSpLocks/>
          </p:cNvCxnSpPr>
          <p:nvPr/>
        </p:nvCxnSpPr>
        <p:spPr>
          <a:xfrm>
            <a:off x="4644008" y="3459600"/>
            <a:ext cx="0" cy="262426"/>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9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
            <a:extLst>
              <a:ext uri="{FF2B5EF4-FFF2-40B4-BE49-F238E27FC236}">
                <a16:creationId xmlns:a16="http://schemas.microsoft.com/office/drawing/2014/main" id="{BB904033-75B8-0895-4CE1-9EE620532CB7}"/>
              </a:ext>
            </a:extLst>
          </p:cNvPr>
          <p:cNvSpPr/>
          <p:nvPr/>
        </p:nvSpPr>
        <p:spPr>
          <a:xfrm>
            <a:off x="251520"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GROUP RESULTS</a:t>
            </a:r>
            <a:endParaRPr sz="1200" dirty="0">
              <a:solidFill>
                <a:schemeClr val="tx1">
                  <a:lumMod val="85000"/>
                  <a:lumOff val="15000"/>
                </a:schemeClr>
              </a:solidFill>
              <a:latin typeface="Montserrat Medium" pitchFamily="2" charset="0"/>
            </a:endParaRPr>
          </a:p>
        </p:txBody>
      </p:sp>
      <p:sp>
        <p:nvSpPr>
          <p:cNvPr id="9" name="pole tekstowe 8">
            <a:extLst>
              <a:ext uri="{FF2B5EF4-FFF2-40B4-BE49-F238E27FC236}">
                <a16:creationId xmlns:a16="http://schemas.microsoft.com/office/drawing/2014/main" id="{B94B83B6-B223-5840-CD14-A5F3FDB0BD25}"/>
              </a:ext>
            </a:extLst>
          </p:cNvPr>
          <p:cNvSpPr txBox="1">
            <a:spLocks noChangeArrowheads="1"/>
          </p:cNvSpPr>
          <p:nvPr/>
        </p:nvSpPr>
        <p:spPr bwMode="auto">
          <a:xfrm>
            <a:off x="4572000" y="1245600"/>
            <a:ext cx="51879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H1 2022/23 EBITDA [PLNm]</a:t>
            </a:r>
          </a:p>
        </p:txBody>
      </p:sp>
      <p:grpSp>
        <p:nvGrpSpPr>
          <p:cNvPr id="20" name="Grupa 19">
            <a:extLst>
              <a:ext uri="{FF2B5EF4-FFF2-40B4-BE49-F238E27FC236}">
                <a16:creationId xmlns:a16="http://schemas.microsoft.com/office/drawing/2014/main" id="{BC1E0B43-9F89-50B9-33C6-F210B5CCF6B7}"/>
              </a:ext>
            </a:extLst>
          </p:cNvPr>
          <p:cNvGrpSpPr/>
          <p:nvPr/>
        </p:nvGrpSpPr>
        <p:grpSpPr>
          <a:xfrm>
            <a:off x="144693" y="1245409"/>
            <a:ext cx="8646325" cy="2922072"/>
            <a:chOff x="144693" y="1029385"/>
            <a:chExt cx="8646325" cy="2922072"/>
          </a:xfrm>
        </p:grpSpPr>
        <p:sp>
          <p:nvSpPr>
            <p:cNvPr id="8" name="pole tekstowe 7">
              <a:extLst>
                <a:ext uri="{FF2B5EF4-FFF2-40B4-BE49-F238E27FC236}">
                  <a16:creationId xmlns:a16="http://schemas.microsoft.com/office/drawing/2014/main" id="{1337A69D-4F88-74E0-F49C-FF237BCC014F}"/>
                </a:ext>
              </a:extLst>
            </p:cNvPr>
            <p:cNvSpPr txBox="1">
              <a:spLocks noChangeArrowheads="1"/>
            </p:cNvSpPr>
            <p:nvPr/>
          </p:nvSpPr>
          <p:spPr bwMode="auto">
            <a:xfrm>
              <a:off x="144693" y="1029385"/>
              <a:ext cx="51879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Quarterly EBITDA [PLNm]</a:t>
              </a:r>
            </a:p>
          </p:txBody>
        </p:sp>
        <p:graphicFrame>
          <p:nvGraphicFramePr>
            <p:cNvPr id="10" name="Wykres 9">
              <a:extLst>
                <a:ext uri="{FF2B5EF4-FFF2-40B4-BE49-F238E27FC236}">
                  <a16:creationId xmlns:a16="http://schemas.microsoft.com/office/drawing/2014/main" id="{83876A6F-797D-D827-38C5-ECF8148543D4}"/>
                </a:ext>
              </a:extLst>
            </p:cNvPr>
            <p:cNvGraphicFramePr/>
            <p:nvPr>
              <p:extLst>
                <p:ext uri="{D42A27DB-BD31-4B8C-83A1-F6EECF244321}">
                  <p14:modId xmlns:p14="http://schemas.microsoft.com/office/powerpoint/2010/main" val="2217058840"/>
                </p:ext>
              </p:extLst>
            </p:nvPr>
          </p:nvGraphicFramePr>
          <p:xfrm>
            <a:off x="176870" y="1256444"/>
            <a:ext cx="5354080" cy="2456887"/>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Łącznik prosty 10">
              <a:extLst>
                <a:ext uri="{FF2B5EF4-FFF2-40B4-BE49-F238E27FC236}">
                  <a16:creationId xmlns:a16="http://schemas.microsoft.com/office/drawing/2014/main" id="{7F8F22E3-DE3C-367C-4287-293D48C27D4C}"/>
                </a:ext>
              </a:extLst>
            </p:cNvPr>
            <p:cNvCxnSpPr/>
            <p:nvPr/>
          </p:nvCxnSpPr>
          <p:spPr>
            <a:xfrm>
              <a:off x="1763688" y="3435846"/>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62CA0BD7-2EB5-6D6F-57BA-6F08C56758E0}"/>
                </a:ext>
              </a:extLst>
            </p:cNvPr>
            <p:cNvCxnSpPr/>
            <p:nvPr/>
          </p:nvCxnSpPr>
          <p:spPr>
            <a:xfrm>
              <a:off x="3203848" y="3435846"/>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
          <p:nvSpPr>
            <p:cNvPr id="13" name="pole tekstowe 12">
              <a:extLst>
                <a:ext uri="{FF2B5EF4-FFF2-40B4-BE49-F238E27FC236}">
                  <a16:creationId xmlns:a16="http://schemas.microsoft.com/office/drawing/2014/main" id="{C1D90DD5-15FC-7441-346D-477BD5D588D7}"/>
                </a:ext>
              </a:extLst>
            </p:cNvPr>
            <p:cNvSpPr txBox="1"/>
            <p:nvPr/>
          </p:nvSpPr>
          <p:spPr>
            <a:xfrm>
              <a:off x="395536" y="3736013"/>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2019/2020</a:t>
              </a:r>
            </a:p>
          </p:txBody>
        </p:sp>
        <p:sp>
          <p:nvSpPr>
            <p:cNvPr id="14" name="pole tekstowe 13">
              <a:extLst>
                <a:ext uri="{FF2B5EF4-FFF2-40B4-BE49-F238E27FC236}">
                  <a16:creationId xmlns:a16="http://schemas.microsoft.com/office/drawing/2014/main" id="{ED11FA28-5E18-3F60-B2F1-C10094CBDA74}"/>
                </a:ext>
              </a:extLst>
            </p:cNvPr>
            <p:cNvSpPr txBox="1"/>
            <p:nvPr/>
          </p:nvSpPr>
          <p:spPr>
            <a:xfrm>
              <a:off x="1907704" y="3723878"/>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2020/2021</a:t>
              </a:r>
            </a:p>
          </p:txBody>
        </p:sp>
        <p:sp>
          <p:nvSpPr>
            <p:cNvPr id="15" name="pole tekstowe 14">
              <a:extLst>
                <a:ext uri="{FF2B5EF4-FFF2-40B4-BE49-F238E27FC236}">
                  <a16:creationId xmlns:a16="http://schemas.microsoft.com/office/drawing/2014/main" id="{F24859C1-EEA5-FC24-FBA0-8D065E986598}"/>
                </a:ext>
              </a:extLst>
            </p:cNvPr>
            <p:cNvSpPr txBox="1"/>
            <p:nvPr/>
          </p:nvSpPr>
          <p:spPr>
            <a:xfrm>
              <a:off x="3347864" y="3722376"/>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2021/2022</a:t>
              </a:r>
            </a:p>
          </p:txBody>
        </p:sp>
        <p:graphicFrame>
          <p:nvGraphicFramePr>
            <p:cNvPr id="16" name="Wykres 15">
              <a:extLst>
                <a:ext uri="{FF2B5EF4-FFF2-40B4-BE49-F238E27FC236}">
                  <a16:creationId xmlns:a16="http://schemas.microsoft.com/office/drawing/2014/main" id="{DAE11045-3622-9FD2-5358-B297F76EA8B5}"/>
                </a:ext>
              </a:extLst>
            </p:cNvPr>
            <p:cNvGraphicFramePr/>
            <p:nvPr>
              <p:extLst>
                <p:ext uri="{D42A27DB-BD31-4B8C-83A1-F6EECF244321}">
                  <p14:modId xmlns:p14="http://schemas.microsoft.com/office/powerpoint/2010/main" val="1662519927"/>
                </p:ext>
              </p:extLst>
            </p:nvPr>
          </p:nvGraphicFramePr>
          <p:xfrm>
            <a:off x="5520662" y="1394290"/>
            <a:ext cx="3270356" cy="2367077"/>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upa 13">
              <a:extLst>
                <a:ext uri="{FF2B5EF4-FFF2-40B4-BE49-F238E27FC236}">
                  <a16:creationId xmlns:a16="http://schemas.microsoft.com/office/drawing/2014/main" id="{7841488E-2E8D-26FB-D268-E070DFE30B1B}"/>
                </a:ext>
              </a:extLst>
            </p:cNvPr>
            <p:cNvGrpSpPr>
              <a:grpSpLocks/>
            </p:cNvGrpSpPr>
            <p:nvPr/>
          </p:nvGrpSpPr>
          <p:grpSpPr bwMode="auto">
            <a:xfrm>
              <a:off x="6371976" y="1375261"/>
              <a:ext cx="1512168" cy="414654"/>
              <a:chOff x="256276" y="1838917"/>
              <a:chExt cx="1873305" cy="552335"/>
            </a:xfrm>
          </p:grpSpPr>
          <p:cxnSp>
            <p:nvCxnSpPr>
              <p:cNvPr id="18" name="Łącznik łamany 14">
                <a:extLst>
                  <a:ext uri="{FF2B5EF4-FFF2-40B4-BE49-F238E27FC236}">
                    <a16:creationId xmlns:a16="http://schemas.microsoft.com/office/drawing/2014/main" id="{0D09C92A-CDD3-8F36-6677-EB8DE93F36DB}"/>
                  </a:ext>
                </a:extLst>
              </p:cNvPr>
              <p:cNvCxnSpPr>
                <a:cxnSpLocks noChangeShapeType="1"/>
              </p:cNvCxnSpPr>
              <p:nvPr/>
            </p:nvCxnSpPr>
            <p:spPr bwMode="auto">
              <a:xfrm flipV="1">
                <a:off x="256276" y="2153908"/>
                <a:ext cx="1873305" cy="237344"/>
              </a:xfrm>
              <a:prstGeom prst="bentConnector3">
                <a:avLst>
                  <a:gd name="adj1" fmla="val -338"/>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80">
                <a:extLst>
                  <a:ext uri="{FF2B5EF4-FFF2-40B4-BE49-F238E27FC236}">
                    <a16:creationId xmlns:a16="http://schemas.microsoft.com/office/drawing/2014/main" id="{F1C989EA-88AE-5E84-C3D2-18097BE53C2F}"/>
                  </a:ext>
                </a:extLst>
              </p:cNvPr>
              <p:cNvSpPr txBox="1">
                <a:spLocks noChangeArrowheads="1"/>
              </p:cNvSpPr>
              <p:nvPr/>
            </p:nvSpPr>
            <p:spPr bwMode="auto">
              <a:xfrm>
                <a:off x="488194" y="1838917"/>
                <a:ext cx="1409468" cy="28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800" b="1" i="0" u="none" baseline="0">
                    <a:solidFill>
                      <a:schemeClr val="tx1">
                        <a:lumMod val="75000"/>
                        <a:lumOff val="25000"/>
                      </a:schemeClr>
                    </a:solidFill>
                    <a:latin typeface="Montserrat" pitchFamily="2" charset="0"/>
                    <a:cs typeface="Tahoma" pitchFamily="34" charset="0"/>
                  </a:rPr>
                  <a:t>+46% YoY</a:t>
                </a:r>
                <a:endParaRPr lang="en-gb" sz="800" dirty="0">
                  <a:solidFill>
                    <a:schemeClr val="tx1">
                      <a:lumMod val="75000"/>
                      <a:lumOff val="25000"/>
                    </a:schemeClr>
                  </a:solidFill>
                  <a:latin typeface="Montserrat" pitchFamily="2" charset="0"/>
                  <a:cs typeface="Tahoma" pitchFamily="34" charset="0"/>
                </a:endParaRPr>
              </a:p>
            </p:txBody>
          </p:sp>
        </p:grpSp>
      </p:grpSp>
      <p:cxnSp>
        <p:nvCxnSpPr>
          <p:cNvPr id="2" name="Łącznik prosty 1">
            <a:extLst>
              <a:ext uri="{FF2B5EF4-FFF2-40B4-BE49-F238E27FC236}">
                <a16:creationId xmlns:a16="http://schemas.microsoft.com/office/drawing/2014/main" id="{3B7D1DEE-A088-AD6D-CA27-956E329614DC}"/>
              </a:ext>
            </a:extLst>
          </p:cNvPr>
          <p:cNvCxnSpPr/>
          <p:nvPr/>
        </p:nvCxnSpPr>
        <p:spPr>
          <a:xfrm>
            <a:off x="4644008" y="3651870"/>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22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
            <a:extLst>
              <a:ext uri="{FF2B5EF4-FFF2-40B4-BE49-F238E27FC236}">
                <a16:creationId xmlns:a16="http://schemas.microsoft.com/office/drawing/2014/main" id="{BB8B18C8-F380-9806-3569-FF846C061CB2}"/>
              </a:ext>
            </a:extLst>
          </p:cNvPr>
          <p:cNvSpPr/>
          <p:nvPr/>
        </p:nvSpPr>
        <p:spPr>
          <a:xfrm>
            <a:off x="251520"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STRONG NET PROFIT GROWTH</a:t>
            </a:r>
            <a:endParaRPr sz="1200" dirty="0">
              <a:solidFill>
                <a:schemeClr val="tx1">
                  <a:lumMod val="85000"/>
                  <a:lumOff val="15000"/>
                </a:schemeClr>
              </a:solidFill>
              <a:latin typeface="Montserrat Medium" pitchFamily="2" charset="0"/>
            </a:endParaRPr>
          </a:p>
        </p:txBody>
      </p:sp>
      <p:grpSp>
        <p:nvGrpSpPr>
          <p:cNvPr id="8" name="Grupa 7">
            <a:extLst>
              <a:ext uri="{FF2B5EF4-FFF2-40B4-BE49-F238E27FC236}">
                <a16:creationId xmlns:a16="http://schemas.microsoft.com/office/drawing/2014/main" id="{1D524BB5-D483-E557-58DA-79F0F81937CF}"/>
              </a:ext>
            </a:extLst>
          </p:cNvPr>
          <p:cNvGrpSpPr/>
          <p:nvPr/>
        </p:nvGrpSpPr>
        <p:grpSpPr>
          <a:xfrm>
            <a:off x="192985" y="1154994"/>
            <a:ext cx="5187950" cy="2769520"/>
            <a:chOff x="192985" y="800099"/>
            <a:chExt cx="5187950" cy="2769520"/>
          </a:xfrm>
        </p:grpSpPr>
        <p:sp>
          <p:nvSpPr>
            <p:cNvPr id="9" name="pole tekstowe 8">
              <a:extLst>
                <a:ext uri="{FF2B5EF4-FFF2-40B4-BE49-F238E27FC236}">
                  <a16:creationId xmlns:a16="http://schemas.microsoft.com/office/drawing/2014/main" id="{BD52A0C7-3191-B0F8-B47F-E3E3B0631D35}"/>
                </a:ext>
              </a:extLst>
            </p:cNvPr>
            <p:cNvSpPr txBox="1">
              <a:spLocks noChangeArrowheads="1"/>
            </p:cNvSpPr>
            <p:nvPr/>
          </p:nvSpPr>
          <p:spPr bwMode="auto">
            <a:xfrm>
              <a:off x="192985" y="800099"/>
              <a:ext cx="51879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Quarterly net profit [PLNm]</a:t>
              </a:r>
            </a:p>
          </p:txBody>
        </p:sp>
        <p:graphicFrame>
          <p:nvGraphicFramePr>
            <p:cNvPr id="10" name="Wykres 9">
              <a:extLst>
                <a:ext uri="{FF2B5EF4-FFF2-40B4-BE49-F238E27FC236}">
                  <a16:creationId xmlns:a16="http://schemas.microsoft.com/office/drawing/2014/main" id="{5023989F-1306-DDED-95DB-F8FB433A878F}"/>
                </a:ext>
              </a:extLst>
            </p:cNvPr>
            <p:cNvGraphicFramePr/>
            <p:nvPr>
              <p:extLst>
                <p:ext uri="{D42A27DB-BD31-4B8C-83A1-F6EECF244321}">
                  <p14:modId xmlns:p14="http://schemas.microsoft.com/office/powerpoint/2010/main" val="2647308673"/>
                </p:ext>
              </p:extLst>
            </p:nvPr>
          </p:nvGraphicFramePr>
          <p:xfrm>
            <a:off x="439020" y="1352466"/>
            <a:ext cx="4749703" cy="1986319"/>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Łącznik łamany 14">
              <a:extLst>
                <a:ext uri="{FF2B5EF4-FFF2-40B4-BE49-F238E27FC236}">
                  <a16:creationId xmlns:a16="http://schemas.microsoft.com/office/drawing/2014/main" id="{2419E7EC-3A91-282B-EE16-054CDC4D02FE}"/>
                </a:ext>
              </a:extLst>
            </p:cNvPr>
            <p:cNvCxnSpPr>
              <a:cxnSpLocks noChangeShapeType="1"/>
            </p:cNvCxnSpPr>
            <p:nvPr/>
          </p:nvCxnSpPr>
          <p:spPr bwMode="auto">
            <a:xfrm rot="5400000" flipH="1" flipV="1">
              <a:off x="4065399" y="630342"/>
              <a:ext cx="148866" cy="1584000"/>
            </a:xfrm>
            <a:prstGeom prst="bentConnector2">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80">
              <a:extLst>
                <a:ext uri="{FF2B5EF4-FFF2-40B4-BE49-F238E27FC236}">
                  <a16:creationId xmlns:a16="http://schemas.microsoft.com/office/drawing/2014/main" id="{3115E633-7F57-A85A-BF70-492E6488BE20}"/>
                </a:ext>
              </a:extLst>
            </p:cNvPr>
            <p:cNvSpPr txBox="1">
              <a:spLocks noChangeArrowheads="1"/>
            </p:cNvSpPr>
            <p:nvPr/>
          </p:nvSpPr>
          <p:spPr bwMode="auto">
            <a:xfrm>
              <a:off x="3539345" y="1124688"/>
              <a:ext cx="11377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800" b="1" i="0" u="none" baseline="0">
                  <a:solidFill>
                    <a:schemeClr val="tx1">
                      <a:lumMod val="75000"/>
                      <a:lumOff val="25000"/>
                    </a:schemeClr>
                  </a:solidFill>
                  <a:latin typeface="Montserrat" pitchFamily="2" charset="0"/>
                  <a:cs typeface="Tahoma" pitchFamily="34" charset="0"/>
                </a:rPr>
                <a:t>+28% YoY</a:t>
              </a:r>
              <a:endParaRPr lang="en-gb" sz="800" dirty="0">
                <a:solidFill>
                  <a:schemeClr val="tx1">
                    <a:lumMod val="75000"/>
                    <a:lumOff val="25000"/>
                  </a:schemeClr>
                </a:solidFill>
                <a:latin typeface="Montserrat" pitchFamily="2" charset="0"/>
                <a:cs typeface="Tahoma" pitchFamily="34" charset="0"/>
              </a:endParaRPr>
            </a:p>
          </p:txBody>
        </p:sp>
        <p:cxnSp>
          <p:nvCxnSpPr>
            <p:cNvPr id="13" name="Łącznik prosty 12">
              <a:extLst>
                <a:ext uri="{FF2B5EF4-FFF2-40B4-BE49-F238E27FC236}">
                  <a16:creationId xmlns:a16="http://schemas.microsoft.com/office/drawing/2014/main" id="{F91BAE7D-CD05-6C98-A64C-025AD2F63C4F}"/>
                </a:ext>
              </a:extLst>
            </p:cNvPr>
            <p:cNvCxnSpPr/>
            <p:nvPr/>
          </p:nvCxnSpPr>
          <p:spPr>
            <a:xfrm>
              <a:off x="1835696" y="3060045"/>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BB052165-BC70-0D7F-C0D0-6926DEAA689D}"/>
                </a:ext>
              </a:extLst>
            </p:cNvPr>
            <p:cNvCxnSpPr/>
            <p:nvPr/>
          </p:nvCxnSpPr>
          <p:spPr>
            <a:xfrm>
              <a:off x="3131840" y="3060045"/>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BEB66B45-893A-2ED8-75E2-6EE1FC70BA64}"/>
                </a:ext>
              </a:extLst>
            </p:cNvPr>
            <p:cNvSpPr txBox="1"/>
            <p:nvPr/>
          </p:nvSpPr>
          <p:spPr>
            <a:xfrm>
              <a:off x="611560" y="3354175"/>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2019/2020</a:t>
              </a:r>
            </a:p>
          </p:txBody>
        </p:sp>
        <p:sp>
          <p:nvSpPr>
            <p:cNvPr id="16" name="pole tekstowe 15">
              <a:extLst>
                <a:ext uri="{FF2B5EF4-FFF2-40B4-BE49-F238E27FC236}">
                  <a16:creationId xmlns:a16="http://schemas.microsoft.com/office/drawing/2014/main" id="{97E7A1A7-20D9-1217-1B66-28902F41ECFA}"/>
                </a:ext>
              </a:extLst>
            </p:cNvPr>
            <p:cNvSpPr txBox="1"/>
            <p:nvPr/>
          </p:nvSpPr>
          <p:spPr>
            <a:xfrm>
              <a:off x="1907704" y="3353129"/>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2020/2021</a:t>
              </a:r>
            </a:p>
          </p:txBody>
        </p:sp>
        <p:sp>
          <p:nvSpPr>
            <p:cNvPr id="17" name="pole tekstowe 16">
              <a:extLst>
                <a:ext uri="{FF2B5EF4-FFF2-40B4-BE49-F238E27FC236}">
                  <a16:creationId xmlns:a16="http://schemas.microsoft.com/office/drawing/2014/main" id="{063BB5D1-C720-A79B-5F8B-C6F1939BEC59}"/>
                </a:ext>
              </a:extLst>
            </p:cNvPr>
            <p:cNvSpPr txBox="1"/>
            <p:nvPr/>
          </p:nvSpPr>
          <p:spPr>
            <a:xfrm>
              <a:off x="3203848" y="3353129"/>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2021/2022</a:t>
              </a:r>
            </a:p>
          </p:txBody>
        </p:sp>
      </p:grpSp>
      <p:sp>
        <p:nvSpPr>
          <p:cNvPr id="18" name="pole tekstowe 17">
            <a:extLst>
              <a:ext uri="{FF2B5EF4-FFF2-40B4-BE49-F238E27FC236}">
                <a16:creationId xmlns:a16="http://schemas.microsoft.com/office/drawing/2014/main" id="{E15823C0-C054-23D7-54B9-3C33D63A53E1}"/>
              </a:ext>
            </a:extLst>
          </p:cNvPr>
          <p:cNvSpPr txBox="1"/>
          <p:nvPr/>
        </p:nvSpPr>
        <p:spPr>
          <a:xfrm>
            <a:off x="468000" y="4083918"/>
            <a:ext cx="8020732" cy="461665"/>
          </a:xfrm>
          <a:prstGeom prst="rect">
            <a:avLst/>
          </a:prstGeom>
          <a:noFill/>
        </p:spPr>
        <p:txBody>
          <a:bodyPr wrap="square" rtlCol="0">
            <a:spAutoFit/>
          </a:bodyPr>
          <a:lstStyle/>
          <a:p>
            <a:pPr marL="171450" indent="-171450" algn="l" rtl="0">
              <a:buClr>
                <a:srgbClr val="E0001B"/>
              </a:buClr>
              <a:buFont typeface="Arial" panose="020B0604020202020204" pitchFamily="34" charset="0"/>
              <a:buChar char="•"/>
            </a:pPr>
            <a:r>
              <a:rPr lang="en-gb" sz="800" b="0" i="0" u="none" baseline="0" dirty="0" err="1">
                <a:solidFill>
                  <a:schemeClr val="tx1">
                    <a:lumMod val="75000"/>
                    <a:lumOff val="25000"/>
                  </a:schemeClr>
                </a:solidFill>
                <a:latin typeface="Montserrat" pitchFamily="2" charset="0"/>
                <a:ea typeface="Montserrat" pitchFamily="2" charset="0"/>
                <a:cs typeface="Montserrat" pitchFamily="2" charset="0"/>
                <a:sym typeface="Montserrat" pitchFamily="2" charset="0"/>
              </a:rPr>
              <a:t>Q2</a:t>
            </a:r>
            <a:r>
              <a:rPr lang="en-gb" sz="8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2022/23 net profit up almost 28%</a:t>
            </a:r>
          </a:p>
          <a:p>
            <a:pPr marL="171450" indent="-171450" algn="l" rtl="0">
              <a:buClr>
                <a:srgbClr val="E0001B"/>
              </a:buClr>
              <a:buFont typeface="Arial" panose="020B0604020202020204" pitchFamily="34" charset="0"/>
              <a:buChar char="•"/>
            </a:pPr>
            <a:r>
              <a:rPr lang="en-gb" sz="8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Net profit growth posted in both Q2 and H1, with business growth achieved despite rising material prices through tight cost discipline, product range expansion, and efficient pass-through of </a:t>
            </a:r>
            <a:r>
              <a:rPr lang="pl-PL" sz="8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a </a:t>
            </a:r>
            <a:r>
              <a:rPr lang="en-GB" sz="8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portion</a:t>
            </a:r>
            <a:r>
              <a:rPr lang="pl-PL" sz="8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of</a:t>
            </a:r>
            <a:r>
              <a:rPr lang="en-gb" sz="8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costs to final product price</a:t>
            </a:r>
          </a:p>
        </p:txBody>
      </p:sp>
      <p:grpSp>
        <p:nvGrpSpPr>
          <p:cNvPr id="19" name="Grupa 18">
            <a:extLst>
              <a:ext uri="{FF2B5EF4-FFF2-40B4-BE49-F238E27FC236}">
                <a16:creationId xmlns:a16="http://schemas.microsoft.com/office/drawing/2014/main" id="{EA705E88-616F-DE0D-217B-8733F94BF57C}"/>
              </a:ext>
            </a:extLst>
          </p:cNvPr>
          <p:cNvGrpSpPr>
            <a:grpSpLocks noChangeAspect="1"/>
          </p:cNvGrpSpPr>
          <p:nvPr/>
        </p:nvGrpSpPr>
        <p:grpSpPr>
          <a:xfrm>
            <a:off x="5581232" y="1155600"/>
            <a:ext cx="2708515" cy="2587703"/>
            <a:chOff x="6258193" y="605976"/>
            <a:chExt cx="2708515" cy="2973886"/>
          </a:xfrm>
        </p:grpSpPr>
        <p:sp>
          <p:nvSpPr>
            <p:cNvPr id="20" name="pole tekstowe 19">
              <a:extLst>
                <a:ext uri="{FF2B5EF4-FFF2-40B4-BE49-F238E27FC236}">
                  <a16:creationId xmlns:a16="http://schemas.microsoft.com/office/drawing/2014/main" id="{EFC83571-6546-BCA0-00CA-7B3D6F0EAE21}"/>
                </a:ext>
              </a:extLst>
            </p:cNvPr>
            <p:cNvSpPr txBox="1">
              <a:spLocks noChangeArrowheads="1"/>
            </p:cNvSpPr>
            <p:nvPr/>
          </p:nvSpPr>
          <p:spPr bwMode="auto">
            <a:xfrm>
              <a:off x="6402209" y="605976"/>
              <a:ext cx="2446697" cy="28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H1 2022/23 net profit [PLNm]</a:t>
              </a:r>
            </a:p>
          </p:txBody>
        </p:sp>
        <p:graphicFrame>
          <p:nvGraphicFramePr>
            <p:cNvPr id="21" name="Wykres 20">
              <a:extLst>
                <a:ext uri="{FF2B5EF4-FFF2-40B4-BE49-F238E27FC236}">
                  <a16:creationId xmlns:a16="http://schemas.microsoft.com/office/drawing/2014/main" id="{2AEF2C8E-EEF4-BB49-F8B1-2910B4A2D68F}"/>
                </a:ext>
              </a:extLst>
            </p:cNvPr>
            <p:cNvGraphicFramePr/>
            <p:nvPr>
              <p:extLst>
                <p:ext uri="{D42A27DB-BD31-4B8C-83A1-F6EECF244321}">
                  <p14:modId xmlns:p14="http://schemas.microsoft.com/office/powerpoint/2010/main" val="2932121847"/>
                </p:ext>
              </p:extLst>
            </p:nvPr>
          </p:nvGraphicFramePr>
          <p:xfrm>
            <a:off x="6258193" y="1382177"/>
            <a:ext cx="2708515" cy="2197685"/>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upa 13">
              <a:extLst>
                <a:ext uri="{FF2B5EF4-FFF2-40B4-BE49-F238E27FC236}">
                  <a16:creationId xmlns:a16="http://schemas.microsoft.com/office/drawing/2014/main" id="{411F261E-9DDB-FA71-FB61-5024A8BC9997}"/>
                </a:ext>
              </a:extLst>
            </p:cNvPr>
            <p:cNvGrpSpPr>
              <a:grpSpLocks/>
            </p:cNvGrpSpPr>
            <p:nvPr/>
          </p:nvGrpSpPr>
          <p:grpSpPr bwMode="auto">
            <a:xfrm>
              <a:off x="6926292" y="1079830"/>
              <a:ext cx="1512168" cy="424403"/>
              <a:chOff x="942975" y="1445393"/>
              <a:chExt cx="1873305" cy="565322"/>
            </a:xfrm>
          </p:grpSpPr>
          <p:cxnSp>
            <p:nvCxnSpPr>
              <p:cNvPr id="23" name="Łącznik łamany 14">
                <a:extLst>
                  <a:ext uri="{FF2B5EF4-FFF2-40B4-BE49-F238E27FC236}">
                    <a16:creationId xmlns:a16="http://schemas.microsoft.com/office/drawing/2014/main" id="{2A138FA3-E3DF-C90C-4D51-36350F8218E4}"/>
                  </a:ext>
                </a:extLst>
              </p:cNvPr>
              <p:cNvCxnSpPr>
                <a:cxnSpLocks noChangeShapeType="1"/>
              </p:cNvCxnSpPr>
              <p:nvPr/>
            </p:nvCxnSpPr>
            <p:spPr bwMode="auto">
              <a:xfrm flipV="1">
                <a:off x="942975" y="1773370"/>
                <a:ext cx="1873305" cy="237345"/>
              </a:xfrm>
              <a:prstGeom prst="bentConnector3">
                <a:avLst>
                  <a:gd name="adj1" fmla="val -338"/>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80">
                <a:extLst>
                  <a:ext uri="{FF2B5EF4-FFF2-40B4-BE49-F238E27FC236}">
                    <a16:creationId xmlns:a16="http://schemas.microsoft.com/office/drawing/2014/main" id="{B51D4919-1E8C-CC4D-1619-4B77C10604C5}"/>
                  </a:ext>
                </a:extLst>
              </p:cNvPr>
              <p:cNvSpPr txBox="1">
                <a:spLocks noChangeArrowheads="1"/>
              </p:cNvSpPr>
              <p:nvPr/>
            </p:nvSpPr>
            <p:spPr bwMode="auto">
              <a:xfrm>
                <a:off x="1088269" y="1445393"/>
                <a:ext cx="1409469" cy="32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800" b="1" i="0" u="none" baseline="0">
                    <a:solidFill>
                      <a:schemeClr val="tx1">
                        <a:lumMod val="75000"/>
                        <a:lumOff val="25000"/>
                      </a:schemeClr>
                    </a:solidFill>
                    <a:latin typeface="Montserrat" pitchFamily="2" charset="0"/>
                    <a:cs typeface="Tahoma" pitchFamily="34" charset="0"/>
                  </a:rPr>
                  <a:t>+30% YoY</a:t>
                </a:r>
                <a:endParaRPr lang="en-gb" sz="800" dirty="0">
                  <a:solidFill>
                    <a:schemeClr val="tx1">
                      <a:lumMod val="75000"/>
                      <a:lumOff val="25000"/>
                    </a:schemeClr>
                  </a:solidFill>
                  <a:latin typeface="Montserrat" pitchFamily="2" charset="0"/>
                  <a:cs typeface="Tahoma" pitchFamily="34" charset="0"/>
                </a:endParaRPr>
              </a:p>
            </p:txBody>
          </p:sp>
        </p:grpSp>
      </p:grpSp>
      <p:cxnSp>
        <p:nvCxnSpPr>
          <p:cNvPr id="2" name="Łącznik prosty 1">
            <a:extLst>
              <a:ext uri="{FF2B5EF4-FFF2-40B4-BE49-F238E27FC236}">
                <a16:creationId xmlns:a16="http://schemas.microsoft.com/office/drawing/2014/main" id="{B0513A88-BAE5-0A3A-345D-87F361000E20}"/>
              </a:ext>
            </a:extLst>
          </p:cNvPr>
          <p:cNvCxnSpPr/>
          <p:nvPr/>
        </p:nvCxnSpPr>
        <p:spPr>
          <a:xfrm>
            <a:off x="4427984" y="3414940"/>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16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
            <a:extLst>
              <a:ext uri="{FF2B5EF4-FFF2-40B4-BE49-F238E27FC236}">
                <a16:creationId xmlns:a16="http://schemas.microsoft.com/office/drawing/2014/main" id="{A1EC32CC-8A1C-D576-8F16-A51E18605A48}"/>
              </a:ext>
            </a:extLst>
          </p:cNvPr>
          <p:cNvSpPr/>
          <p:nvPr/>
        </p:nvSpPr>
        <p:spPr>
          <a:xfrm>
            <a:off x="251520" y="630000"/>
            <a:ext cx="6717918"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SOLID PROFITABILITY IN A CHALLENGING ENVIRONMENT</a:t>
            </a:r>
            <a:endParaRPr sz="1200" dirty="0">
              <a:solidFill>
                <a:srgbClr val="FF0000"/>
              </a:solidFill>
              <a:highlight>
                <a:srgbClr val="FFFF00"/>
              </a:highlight>
              <a:latin typeface="Montserrat Medium" pitchFamily="2" charset="0"/>
            </a:endParaRPr>
          </a:p>
        </p:txBody>
      </p:sp>
      <p:grpSp>
        <p:nvGrpSpPr>
          <p:cNvPr id="10" name="Grupa 9">
            <a:extLst>
              <a:ext uri="{FF2B5EF4-FFF2-40B4-BE49-F238E27FC236}">
                <a16:creationId xmlns:a16="http://schemas.microsoft.com/office/drawing/2014/main" id="{C5CBEFE1-E16F-0471-5636-8667CF13136F}"/>
              </a:ext>
            </a:extLst>
          </p:cNvPr>
          <p:cNvGrpSpPr/>
          <p:nvPr/>
        </p:nvGrpSpPr>
        <p:grpSpPr>
          <a:xfrm>
            <a:off x="68129" y="1280943"/>
            <a:ext cx="6264696" cy="2597733"/>
            <a:chOff x="-252536" y="956786"/>
            <a:chExt cx="6264696" cy="3343156"/>
          </a:xfrm>
        </p:grpSpPr>
        <p:sp>
          <p:nvSpPr>
            <p:cNvPr id="8" name="pole tekstowe 7">
              <a:extLst>
                <a:ext uri="{FF2B5EF4-FFF2-40B4-BE49-F238E27FC236}">
                  <a16:creationId xmlns:a16="http://schemas.microsoft.com/office/drawing/2014/main" id="{70D2B1D2-6077-ECF0-7C45-E85E9902E6DD}"/>
                </a:ext>
              </a:extLst>
            </p:cNvPr>
            <p:cNvSpPr txBox="1">
              <a:spLocks noChangeArrowheads="1"/>
            </p:cNvSpPr>
            <p:nvPr/>
          </p:nvSpPr>
          <p:spPr bwMode="auto">
            <a:xfrm>
              <a:off x="107503" y="956786"/>
              <a:ext cx="5187950" cy="26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Quarterly profitability [%]</a:t>
              </a:r>
            </a:p>
          </p:txBody>
        </p:sp>
        <p:graphicFrame>
          <p:nvGraphicFramePr>
            <p:cNvPr id="9" name="Wykres 8">
              <a:extLst>
                <a:ext uri="{FF2B5EF4-FFF2-40B4-BE49-F238E27FC236}">
                  <a16:creationId xmlns:a16="http://schemas.microsoft.com/office/drawing/2014/main" id="{FCEFF8CA-0D50-5B61-3631-0BA4D4EA28D4}"/>
                </a:ext>
              </a:extLst>
            </p:cNvPr>
            <p:cNvGraphicFramePr/>
            <p:nvPr>
              <p:extLst>
                <p:ext uri="{D42A27DB-BD31-4B8C-83A1-F6EECF244321}">
                  <p14:modId xmlns:p14="http://schemas.microsoft.com/office/powerpoint/2010/main" val="1871334979"/>
                </p:ext>
              </p:extLst>
            </p:nvPr>
          </p:nvGraphicFramePr>
          <p:xfrm>
            <a:off x="-252536" y="1203598"/>
            <a:ext cx="6264696" cy="3096344"/>
          </p:xfrm>
          <a:graphic>
            <a:graphicData uri="http://schemas.openxmlformats.org/drawingml/2006/chart">
              <c:chart xmlns:c="http://schemas.openxmlformats.org/drawingml/2006/chart" xmlns:r="http://schemas.openxmlformats.org/officeDocument/2006/relationships" r:id="rId2"/>
            </a:graphicData>
          </a:graphic>
        </p:graphicFrame>
      </p:grpSp>
      <p:sp>
        <p:nvSpPr>
          <p:cNvPr id="11" name="pole tekstowe 10">
            <a:extLst>
              <a:ext uri="{FF2B5EF4-FFF2-40B4-BE49-F238E27FC236}">
                <a16:creationId xmlns:a16="http://schemas.microsoft.com/office/drawing/2014/main" id="{C8CEBCC8-2979-A0EF-2188-6971E6BB606E}"/>
              </a:ext>
            </a:extLst>
          </p:cNvPr>
          <p:cNvSpPr txBox="1">
            <a:spLocks noChangeArrowheads="1"/>
          </p:cNvSpPr>
          <p:nvPr/>
        </p:nvSpPr>
        <p:spPr bwMode="auto">
          <a:xfrm>
            <a:off x="4860032" y="1242000"/>
            <a:ext cx="51879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pitchFamily="2" charset="0"/>
                <a:cs typeface="Tahoma" pitchFamily="34" charset="0"/>
              </a:rPr>
              <a:t>H1 2022/23 profitability [%]</a:t>
            </a:r>
          </a:p>
        </p:txBody>
      </p:sp>
      <p:graphicFrame>
        <p:nvGraphicFramePr>
          <p:cNvPr id="12" name="Wykres 11">
            <a:extLst>
              <a:ext uri="{FF2B5EF4-FFF2-40B4-BE49-F238E27FC236}">
                <a16:creationId xmlns:a16="http://schemas.microsoft.com/office/drawing/2014/main" id="{E80B191E-7366-EDB8-BC14-1D6AE51B0CE2}"/>
              </a:ext>
            </a:extLst>
          </p:cNvPr>
          <p:cNvGraphicFramePr/>
          <p:nvPr>
            <p:extLst>
              <p:ext uri="{D42A27DB-BD31-4B8C-83A1-F6EECF244321}">
                <p14:modId xmlns:p14="http://schemas.microsoft.com/office/powerpoint/2010/main" val="3227064456"/>
              </p:ext>
            </p:extLst>
          </p:nvPr>
        </p:nvGraphicFramePr>
        <p:xfrm>
          <a:off x="6350400" y="1602000"/>
          <a:ext cx="2664472" cy="2030208"/>
        </p:xfrm>
        <a:graphic>
          <a:graphicData uri="http://schemas.openxmlformats.org/drawingml/2006/chart">
            <c:chart xmlns:c="http://schemas.openxmlformats.org/drawingml/2006/chart" xmlns:r="http://schemas.openxmlformats.org/officeDocument/2006/relationships" r:id="rId3"/>
          </a:graphicData>
        </a:graphic>
      </p:graphicFrame>
      <p:sp>
        <p:nvSpPr>
          <p:cNvPr id="13" name="pole tekstowe 12">
            <a:extLst>
              <a:ext uri="{FF2B5EF4-FFF2-40B4-BE49-F238E27FC236}">
                <a16:creationId xmlns:a16="http://schemas.microsoft.com/office/drawing/2014/main" id="{90C28947-0A1F-7077-5D49-2E08A28DA8DE}"/>
              </a:ext>
            </a:extLst>
          </p:cNvPr>
          <p:cNvSpPr txBox="1"/>
          <p:nvPr/>
        </p:nvSpPr>
        <p:spPr>
          <a:xfrm>
            <a:off x="251520" y="3978000"/>
            <a:ext cx="8020732" cy="338554"/>
          </a:xfrm>
          <a:prstGeom prst="rect">
            <a:avLst/>
          </a:prstGeom>
          <a:noFill/>
        </p:spPr>
        <p:txBody>
          <a:bodyPr wrap="square" rtlCol="0">
            <a:spAutoFit/>
          </a:bodyPr>
          <a:lstStyle/>
          <a:p>
            <a:pPr algn="l" rtl="0">
              <a:buClr>
                <a:srgbClr val="E0001B"/>
              </a:buClr>
            </a:pPr>
            <a:endParaRPr lang="en-gb" sz="800" dirty="0">
              <a:solidFill>
                <a:schemeClr val="tx1">
                  <a:lumMod val="75000"/>
                  <a:lumOff val="25000"/>
                </a:schemeClr>
              </a:solidFill>
              <a:latin typeface="Montserrat" pitchFamily="2" charset="0"/>
            </a:endParaRPr>
          </a:p>
          <a:p>
            <a:pPr marL="171450" indent="-171450" algn="l" rtl="0">
              <a:buClr>
                <a:srgbClr val="E0001B"/>
              </a:buClr>
              <a:buFont typeface="Arial" panose="020B0604020202020204" pitchFamily="34" charset="0"/>
              <a:buChar char="•"/>
            </a:pPr>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Solid profitability despite a continued challenging market environment – focus on cost discipline </a:t>
            </a:r>
          </a:p>
        </p:txBody>
      </p:sp>
    </p:spTree>
    <p:extLst>
      <p:ext uri="{BB962C8B-B14F-4D97-AF65-F5344CB8AC3E}">
        <p14:creationId xmlns:p14="http://schemas.microsoft.com/office/powerpoint/2010/main" val="203362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
            <a:extLst>
              <a:ext uri="{FF2B5EF4-FFF2-40B4-BE49-F238E27FC236}">
                <a16:creationId xmlns:a16="http://schemas.microsoft.com/office/drawing/2014/main" id="{18574FBA-F533-311F-CAEB-432F9147FBC6}"/>
              </a:ext>
            </a:extLst>
          </p:cNvPr>
          <p:cNvSpPr/>
          <p:nvPr/>
        </p:nvSpPr>
        <p:spPr>
          <a:xfrm>
            <a:off x="251520"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STABLE LIQUIDITY POSITION</a:t>
            </a:r>
            <a:endParaRPr sz="1200" dirty="0">
              <a:solidFill>
                <a:schemeClr val="tx1">
                  <a:lumMod val="85000"/>
                  <a:lumOff val="15000"/>
                </a:schemeClr>
              </a:solidFill>
              <a:latin typeface="Montserrat Medium" pitchFamily="2" charset="0"/>
            </a:endParaRPr>
          </a:p>
        </p:txBody>
      </p:sp>
      <p:graphicFrame>
        <p:nvGraphicFramePr>
          <p:cNvPr id="8" name="Wykres 7">
            <a:extLst>
              <a:ext uri="{FF2B5EF4-FFF2-40B4-BE49-F238E27FC236}">
                <a16:creationId xmlns:a16="http://schemas.microsoft.com/office/drawing/2014/main" id="{609658B4-EE51-2654-3009-8F7A29A94C0D}"/>
              </a:ext>
            </a:extLst>
          </p:cNvPr>
          <p:cNvGraphicFramePr/>
          <p:nvPr>
            <p:extLst>
              <p:ext uri="{D42A27DB-BD31-4B8C-83A1-F6EECF244321}">
                <p14:modId xmlns:p14="http://schemas.microsoft.com/office/powerpoint/2010/main" val="1839953734"/>
              </p:ext>
            </p:extLst>
          </p:nvPr>
        </p:nvGraphicFramePr>
        <p:xfrm>
          <a:off x="1021680" y="1275606"/>
          <a:ext cx="7582768" cy="2736304"/>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Łącznik prostoliniowy 12">
            <a:extLst>
              <a:ext uri="{FF2B5EF4-FFF2-40B4-BE49-F238E27FC236}">
                <a16:creationId xmlns:a16="http://schemas.microsoft.com/office/drawing/2014/main" id="{DDE76D55-0A15-9AC4-39FF-C5D13AD57D50}"/>
              </a:ext>
            </a:extLst>
          </p:cNvPr>
          <p:cNvCxnSpPr>
            <a:cxnSpLocks/>
          </p:cNvCxnSpPr>
          <p:nvPr/>
        </p:nvCxnSpPr>
        <p:spPr>
          <a:xfrm>
            <a:off x="4139952" y="1707654"/>
            <a:ext cx="0" cy="108031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E65FDC49-5CF5-9048-3593-2DA2B80FFC2F}"/>
              </a:ext>
            </a:extLst>
          </p:cNvPr>
          <p:cNvSpPr txBox="1"/>
          <p:nvPr/>
        </p:nvSpPr>
        <p:spPr>
          <a:xfrm>
            <a:off x="3059832" y="1203598"/>
            <a:ext cx="2088227" cy="246221"/>
          </a:xfrm>
          <a:prstGeom prst="rect">
            <a:avLst/>
          </a:prstGeom>
          <a:noFill/>
        </p:spPr>
        <p:txBody>
          <a:bodyPr wrap="square" rtlCol="0">
            <a:spAutoFit/>
          </a:bodyPr>
          <a:lstStyle/>
          <a:p>
            <a:pPr algn="ctr" rtl="0"/>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Cash flow [PLNm]</a:t>
            </a:r>
          </a:p>
        </p:txBody>
      </p:sp>
      <p:sp>
        <p:nvSpPr>
          <p:cNvPr id="12" name="pole tekstowe 11">
            <a:extLst>
              <a:ext uri="{FF2B5EF4-FFF2-40B4-BE49-F238E27FC236}">
                <a16:creationId xmlns:a16="http://schemas.microsoft.com/office/drawing/2014/main" id="{DF32A270-7FC7-2E74-E97F-CD2B43EB8BCC}"/>
              </a:ext>
            </a:extLst>
          </p:cNvPr>
          <p:cNvSpPr txBox="1"/>
          <p:nvPr/>
        </p:nvSpPr>
        <p:spPr>
          <a:xfrm>
            <a:off x="468000" y="3940482"/>
            <a:ext cx="8020732" cy="338554"/>
          </a:xfrm>
          <a:prstGeom prst="rect">
            <a:avLst/>
          </a:prstGeom>
          <a:noFill/>
        </p:spPr>
        <p:txBody>
          <a:bodyPr wrap="square" rtlCol="0">
            <a:spAutoFit/>
          </a:bodyPr>
          <a:lstStyle/>
          <a:p>
            <a:pPr marL="171450" indent="-171450" algn="l" rtl="0">
              <a:buClr>
                <a:srgbClr val="E0001B"/>
              </a:buClr>
              <a:buFont typeface="Arial" panose="020B0604020202020204" pitchFamily="34" charset="0"/>
              <a:buChar char="•"/>
            </a:pPr>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Low debt level </a:t>
            </a:r>
          </a:p>
          <a:p>
            <a:pPr marL="171450" indent="-171450" algn="l" rtl="0">
              <a:buClr>
                <a:srgbClr val="E0001B"/>
              </a:buClr>
              <a:buFont typeface="Arial" panose="020B0604020202020204" pitchFamily="34" charset="0"/>
              <a:buChar char="•"/>
            </a:pPr>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Cash at PLN 38.1m with outstanding bank debt at PLN 91.9m</a:t>
            </a:r>
          </a:p>
        </p:txBody>
      </p:sp>
      <p:sp>
        <p:nvSpPr>
          <p:cNvPr id="3" name="pole tekstowe 2">
            <a:extLst>
              <a:ext uri="{FF2B5EF4-FFF2-40B4-BE49-F238E27FC236}">
                <a16:creationId xmlns:a16="http://schemas.microsoft.com/office/drawing/2014/main" id="{9CB4EBEC-5778-B96B-C655-362FD06E907E}"/>
              </a:ext>
            </a:extLst>
          </p:cNvPr>
          <p:cNvSpPr txBox="1"/>
          <p:nvPr/>
        </p:nvSpPr>
        <p:spPr>
          <a:xfrm>
            <a:off x="2123728" y="3192905"/>
            <a:ext cx="1512168" cy="215444"/>
          </a:xfrm>
          <a:prstGeom prst="rect">
            <a:avLst/>
          </a:prstGeom>
          <a:noFill/>
        </p:spPr>
        <p:txBody>
          <a:bodyPr wrap="square" rtlCol="0">
            <a:spAutoFit/>
          </a:bodyPr>
          <a:lstStyle/>
          <a:p>
            <a:pPr algn="ctr" rtl="0"/>
            <a:r>
              <a:rPr lang="en-gb" sz="800" b="0" i="0" u="none" baseline="0">
                <a:latin typeface="Montserrat" pitchFamily="2" charset="0"/>
                <a:ea typeface="Montserrat" pitchFamily="2" charset="0"/>
                <a:cs typeface="Montserrat" pitchFamily="2" charset="0"/>
                <a:sym typeface="Montserrat" pitchFamily="2" charset="0"/>
              </a:rPr>
              <a:t>H1 2021/22</a:t>
            </a:r>
          </a:p>
        </p:txBody>
      </p:sp>
      <p:sp>
        <p:nvSpPr>
          <p:cNvPr id="4" name="pole tekstowe 3">
            <a:extLst>
              <a:ext uri="{FF2B5EF4-FFF2-40B4-BE49-F238E27FC236}">
                <a16:creationId xmlns:a16="http://schemas.microsoft.com/office/drawing/2014/main" id="{C4D318D9-A072-0DD8-A0BE-EC059E79A348}"/>
              </a:ext>
            </a:extLst>
          </p:cNvPr>
          <p:cNvSpPr txBox="1"/>
          <p:nvPr/>
        </p:nvSpPr>
        <p:spPr>
          <a:xfrm>
            <a:off x="4716016" y="3192905"/>
            <a:ext cx="1512168" cy="215444"/>
          </a:xfrm>
          <a:prstGeom prst="rect">
            <a:avLst/>
          </a:prstGeom>
          <a:noFill/>
        </p:spPr>
        <p:txBody>
          <a:bodyPr wrap="square" rtlCol="0">
            <a:spAutoFit/>
          </a:bodyPr>
          <a:lstStyle/>
          <a:p>
            <a:pPr algn="ctr" rtl="0"/>
            <a:r>
              <a:rPr lang="en-gb" sz="800" b="0" i="0" u="none" baseline="0">
                <a:latin typeface="Montserrat" pitchFamily="2" charset="0"/>
                <a:ea typeface="Montserrat" pitchFamily="2" charset="0"/>
                <a:cs typeface="Montserrat" pitchFamily="2" charset="0"/>
                <a:sym typeface="Montserrat" pitchFamily="2" charset="0"/>
              </a:rPr>
              <a:t>H1 2022/23</a:t>
            </a:r>
          </a:p>
        </p:txBody>
      </p:sp>
    </p:spTree>
    <p:extLst>
      <p:ext uri="{BB962C8B-B14F-4D97-AF65-F5344CB8AC3E}">
        <p14:creationId xmlns:p14="http://schemas.microsoft.com/office/powerpoint/2010/main" val="222173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
            <a:extLst>
              <a:ext uri="{FF2B5EF4-FFF2-40B4-BE49-F238E27FC236}">
                <a16:creationId xmlns:a16="http://schemas.microsoft.com/office/drawing/2014/main" id="{516C22F0-3000-004A-C766-D9CC9D64C591}"/>
              </a:ext>
            </a:extLst>
          </p:cNvPr>
          <p:cNvSpPr/>
          <p:nvPr/>
        </p:nvSpPr>
        <p:spPr>
          <a:xfrm>
            <a:off x="252000" y="630000"/>
            <a:ext cx="6336260"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SAFE DEBT LEVEL</a:t>
            </a:r>
            <a:endParaRPr sz="1200" dirty="0">
              <a:solidFill>
                <a:schemeClr val="tx1">
                  <a:lumMod val="85000"/>
                  <a:lumOff val="15000"/>
                </a:schemeClr>
              </a:solidFill>
              <a:latin typeface="Montserrat Medium" pitchFamily="2" charset="0"/>
            </a:endParaRPr>
          </a:p>
        </p:txBody>
      </p:sp>
      <p:sp>
        <p:nvSpPr>
          <p:cNvPr id="8" name="pole tekstowe 7">
            <a:extLst>
              <a:ext uri="{FF2B5EF4-FFF2-40B4-BE49-F238E27FC236}">
                <a16:creationId xmlns:a16="http://schemas.microsoft.com/office/drawing/2014/main" id="{2CABC006-5654-0D9A-D099-03615B70A5B7}"/>
              </a:ext>
            </a:extLst>
          </p:cNvPr>
          <p:cNvSpPr txBox="1"/>
          <p:nvPr/>
        </p:nvSpPr>
        <p:spPr>
          <a:xfrm>
            <a:off x="2202329" y="1317344"/>
            <a:ext cx="5112568" cy="246221"/>
          </a:xfrm>
          <a:prstGeom prst="rect">
            <a:avLst/>
          </a:prstGeom>
          <a:noFill/>
        </p:spPr>
        <p:txBody>
          <a:bodyPr wrap="square" rtlCol="0">
            <a:spAutoFit/>
          </a:bodyPr>
          <a:lstStyle/>
          <a:p>
            <a:pPr algn="ctr" rtl="0"/>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Net debt [PLNm] and net debt/EBITDA ratio</a:t>
            </a:r>
          </a:p>
        </p:txBody>
      </p:sp>
      <p:graphicFrame>
        <p:nvGraphicFramePr>
          <p:cNvPr id="9" name="Wykres 8">
            <a:extLst>
              <a:ext uri="{FF2B5EF4-FFF2-40B4-BE49-F238E27FC236}">
                <a16:creationId xmlns:a16="http://schemas.microsoft.com/office/drawing/2014/main" id="{8C0D37FC-8D41-FA32-0223-9EF8B0BFD42F}"/>
              </a:ext>
            </a:extLst>
          </p:cNvPr>
          <p:cNvGraphicFramePr/>
          <p:nvPr>
            <p:extLst>
              <p:ext uri="{D42A27DB-BD31-4B8C-83A1-F6EECF244321}">
                <p14:modId xmlns:p14="http://schemas.microsoft.com/office/powerpoint/2010/main" val="3642613638"/>
              </p:ext>
            </p:extLst>
          </p:nvPr>
        </p:nvGraphicFramePr>
        <p:xfrm>
          <a:off x="323041" y="1656518"/>
          <a:ext cx="7494553" cy="2474248"/>
        </p:xfrm>
        <a:graphic>
          <a:graphicData uri="http://schemas.openxmlformats.org/drawingml/2006/chart">
            <c:chart xmlns:c="http://schemas.openxmlformats.org/drawingml/2006/chart" xmlns:r="http://schemas.openxmlformats.org/officeDocument/2006/relationships" r:id="rId2"/>
          </a:graphicData>
        </a:graphic>
      </p:graphicFrame>
      <p:sp>
        <p:nvSpPr>
          <p:cNvPr id="10" name="pole tekstowe 9">
            <a:extLst>
              <a:ext uri="{FF2B5EF4-FFF2-40B4-BE49-F238E27FC236}">
                <a16:creationId xmlns:a16="http://schemas.microsoft.com/office/drawing/2014/main" id="{30066A58-3AAD-71A4-5CAD-31592544BA32}"/>
              </a:ext>
            </a:extLst>
          </p:cNvPr>
          <p:cNvSpPr txBox="1"/>
          <p:nvPr/>
        </p:nvSpPr>
        <p:spPr>
          <a:xfrm>
            <a:off x="509356" y="4155926"/>
            <a:ext cx="8020732" cy="215444"/>
          </a:xfrm>
          <a:prstGeom prst="rect">
            <a:avLst/>
          </a:prstGeom>
          <a:noFill/>
        </p:spPr>
        <p:txBody>
          <a:bodyPr wrap="square" rtlCol="0">
            <a:spAutoFit/>
          </a:bodyPr>
          <a:lstStyle/>
          <a:p>
            <a:pPr marL="171450" indent="-171450" algn="l" rtl="0">
              <a:buClr>
                <a:srgbClr val="E0001B"/>
              </a:buClr>
              <a:buFont typeface="Arial" panose="020B0604020202020204" pitchFamily="34" charset="0"/>
              <a:buChar char="•"/>
            </a:pPr>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Continued low net debt/EBITDA ratio: 1.1x with the strategic target of not more than three times EBITDA </a:t>
            </a:r>
          </a:p>
        </p:txBody>
      </p:sp>
      <p:sp>
        <p:nvSpPr>
          <p:cNvPr id="2" name="pole tekstowe 1">
            <a:extLst>
              <a:ext uri="{FF2B5EF4-FFF2-40B4-BE49-F238E27FC236}">
                <a16:creationId xmlns:a16="http://schemas.microsoft.com/office/drawing/2014/main" id="{30B72099-063B-D23E-D231-7C4D54973507}"/>
              </a:ext>
            </a:extLst>
          </p:cNvPr>
          <p:cNvSpPr txBox="1"/>
          <p:nvPr/>
        </p:nvSpPr>
        <p:spPr>
          <a:xfrm>
            <a:off x="7330362" y="4408096"/>
            <a:ext cx="1584176" cy="184666"/>
          </a:xfrm>
          <a:prstGeom prst="rect">
            <a:avLst/>
          </a:prstGeom>
          <a:noFill/>
        </p:spPr>
        <p:txBody>
          <a:bodyPr wrap="square" rtlCol="0">
            <a:spAutoFit/>
          </a:bodyPr>
          <a:lstStyle/>
          <a:p>
            <a:pPr algn="l" rtl="0">
              <a:buClr>
                <a:srgbClr val="E0001B"/>
              </a:buClr>
            </a:pPr>
            <a:r>
              <a:rPr lang="en-gb" sz="6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 as at September 30th 2022</a:t>
            </a:r>
          </a:p>
        </p:txBody>
      </p:sp>
    </p:spTree>
    <p:extLst>
      <p:ext uri="{BB962C8B-B14F-4D97-AF65-F5344CB8AC3E}">
        <p14:creationId xmlns:p14="http://schemas.microsoft.com/office/powerpoint/2010/main" val="7869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14">
            <a:extLst>
              <a:ext uri="{FF2B5EF4-FFF2-40B4-BE49-F238E27FC236}">
                <a16:creationId xmlns:a16="http://schemas.microsoft.com/office/drawing/2014/main" id="{5AF931CC-CDEC-8ABB-3213-02C018864E81}"/>
              </a:ext>
            </a:extLst>
          </p:cNvPr>
          <p:cNvSpPr/>
          <p:nvPr/>
        </p:nvSpPr>
        <p:spPr>
          <a:xfrm>
            <a:off x="7399284" y="3159773"/>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04.</a:t>
            </a:r>
            <a:endParaRPr b="1" dirty="0">
              <a:solidFill>
                <a:schemeClr val="bg1"/>
              </a:solidFill>
            </a:endParaRP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92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
            <a:extLst>
              <a:ext uri="{FF2B5EF4-FFF2-40B4-BE49-F238E27FC236}">
                <a16:creationId xmlns:a16="http://schemas.microsoft.com/office/drawing/2014/main" id="{B102E8E2-1FD2-6FC2-D05B-1040EA32BC90}"/>
              </a:ext>
            </a:extLst>
          </p:cNvPr>
          <p:cNvSpPr/>
          <p:nvPr/>
        </p:nvSpPr>
        <p:spPr>
          <a:xfrm>
            <a:off x="251520" y="628695"/>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ORDERS</a:t>
            </a:r>
            <a:endParaRPr sz="1200" dirty="0">
              <a:solidFill>
                <a:schemeClr val="tx1">
                  <a:lumMod val="85000"/>
                  <a:lumOff val="15000"/>
                </a:schemeClr>
              </a:solidFill>
              <a:latin typeface="Montserrat Medium" pitchFamily="2" charset="0"/>
            </a:endParaRPr>
          </a:p>
        </p:txBody>
      </p:sp>
      <p:sp>
        <p:nvSpPr>
          <p:cNvPr id="9" name="pole tekstowe 8">
            <a:extLst>
              <a:ext uri="{FF2B5EF4-FFF2-40B4-BE49-F238E27FC236}">
                <a16:creationId xmlns:a16="http://schemas.microsoft.com/office/drawing/2014/main" id="{103D327A-ABCB-03AE-47EF-DDCD390D8770}"/>
              </a:ext>
            </a:extLst>
          </p:cNvPr>
          <p:cNvSpPr txBox="1"/>
          <p:nvPr/>
        </p:nvSpPr>
        <p:spPr>
          <a:xfrm>
            <a:off x="383556" y="4077518"/>
            <a:ext cx="4201791" cy="338554"/>
          </a:xfrm>
          <a:prstGeom prst="rect">
            <a:avLst/>
          </a:prstGeom>
          <a:noFill/>
        </p:spPr>
        <p:txBody>
          <a:bodyPr wrap="none" rtlCol="0">
            <a:spAutoFit/>
          </a:bodyPr>
          <a:lstStyle/>
          <a:p>
            <a:pPr marL="628650" lvl="1" indent="-171450" algn="l" rtl="0">
              <a:buClr>
                <a:srgbClr val="C00000"/>
              </a:buClr>
              <a:buSzPct val="100000"/>
              <a:buFont typeface="Arial" panose="020B0604020202020204" pitchFamily="34" charset="0"/>
              <a:buChar char="•"/>
              <a:defRPr/>
            </a:pPr>
            <a:r>
              <a:rPr lang="en-gb" sz="800" b="0" i="0" u="none" baseline="0">
                <a:solidFill>
                  <a:schemeClr val="tx1">
                    <a:lumMod val="75000"/>
                    <a:lumOff val="25000"/>
                  </a:schemeClr>
                </a:solidFill>
                <a:latin typeface="Montserrat" pitchFamily="2" charset="0"/>
                <a:cs typeface="Tahoma" pitchFamily="34" charset="0"/>
              </a:rPr>
              <a:t>Over 15% year-on-year improvement in the order book in H1 2022/2023, to PLN 302.1m </a:t>
            </a:r>
          </a:p>
          <a:p>
            <a:pPr marL="628650" lvl="1" indent="-171450" algn="l" rtl="0">
              <a:buClr>
                <a:srgbClr val="C00000"/>
              </a:buClr>
              <a:buSzPct val="100000"/>
              <a:buFont typeface="Arial" panose="020B0604020202020204" pitchFamily="34" charset="0"/>
              <a:buChar char="•"/>
              <a:defRPr/>
            </a:pPr>
            <a:r>
              <a:rPr lang="en-gb" sz="800" b="0" i="0" u="none" baseline="0">
                <a:solidFill>
                  <a:schemeClr val="tx1">
                    <a:lumMod val="75000"/>
                    <a:lumOff val="25000"/>
                  </a:schemeClr>
                </a:solidFill>
                <a:latin typeface="Montserrat" pitchFamily="2" charset="0"/>
                <a:cs typeface="Tahoma" pitchFamily="34" charset="0"/>
              </a:rPr>
              <a:t>Short lead times (ca. 2–3 months on average) </a:t>
            </a:r>
          </a:p>
        </p:txBody>
      </p:sp>
      <p:graphicFrame>
        <p:nvGraphicFramePr>
          <p:cNvPr id="2" name="Wykres 1">
            <a:extLst>
              <a:ext uri="{FF2B5EF4-FFF2-40B4-BE49-F238E27FC236}">
                <a16:creationId xmlns:a16="http://schemas.microsoft.com/office/drawing/2014/main" id="{6B190B1B-515C-77D0-252A-32C0D790FA26}"/>
              </a:ext>
            </a:extLst>
          </p:cNvPr>
          <p:cNvGraphicFramePr/>
          <p:nvPr>
            <p:extLst>
              <p:ext uri="{D42A27DB-BD31-4B8C-83A1-F6EECF244321}">
                <p14:modId xmlns:p14="http://schemas.microsoft.com/office/powerpoint/2010/main" val="3755925353"/>
              </p:ext>
            </p:extLst>
          </p:nvPr>
        </p:nvGraphicFramePr>
        <p:xfrm>
          <a:off x="611560" y="771550"/>
          <a:ext cx="7920880" cy="3143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870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6" name="Shape 114">
            <a:extLst>
              <a:ext uri="{FF2B5EF4-FFF2-40B4-BE49-F238E27FC236}">
                <a16:creationId xmlns:a16="http://schemas.microsoft.com/office/drawing/2014/main" id="{91D40596-37DE-F83F-D720-F9173F1DF6E2}"/>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COMPLETED PROJECTS</a:t>
            </a:r>
            <a:endParaRPr sz="1200" dirty="0">
              <a:solidFill>
                <a:schemeClr val="tx1">
                  <a:lumMod val="85000"/>
                  <a:lumOff val="15000"/>
                </a:schemeClr>
              </a:solidFill>
              <a:latin typeface="Montserrat Medium" pitchFamily="2" charset="0"/>
            </a:endParaRPr>
          </a:p>
        </p:txBody>
      </p:sp>
      <p:pic>
        <p:nvPicPr>
          <p:cNvPr id="7" name="Obraz 6" descr="Obraz zawierający wewnątrz, sufit, dach&#10;&#10;Opis wygenerowany automatycznie">
            <a:extLst>
              <a:ext uri="{FF2B5EF4-FFF2-40B4-BE49-F238E27FC236}">
                <a16:creationId xmlns:a16="http://schemas.microsoft.com/office/drawing/2014/main" id="{07CC83D9-1862-BEC9-FA1D-8BCBCBFE4F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787"/>
          <a:stretch/>
        </p:blipFill>
        <p:spPr>
          <a:xfrm>
            <a:off x="4950000" y="555526"/>
            <a:ext cx="3246195" cy="1944216"/>
          </a:xfrm>
          <a:prstGeom prst="rect">
            <a:avLst/>
          </a:prstGeom>
          <a:effectLst>
            <a:outerShdw blurRad="50800" dist="38100" dir="8100000" algn="tr" rotWithShape="0">
              <a:prstClr val="black">
                <a:alpha val="40000"/>
              </a:prstClr>
            </a:outerShdw>
          </a:effectLst>
        </p:spPr>
      </p:pic>
      <p:pic>
        <p:nvPicPr>
          <p:cNvPr id="9" name="Obraz 8" descr="Obraz zawierający wewnątrz, sprzęt elektroniczny&#10;&#10;Opis wygenerowany automatycznie">
            <a:extLst>
              <a:ext uri="{FF2B5EF4-FFF2-40B4-BE49-F238E27FC236}">
                <a16:creationId xmlns:a16="http://schemas.microsoft.com/office/drawing/2014/main" id="{BE3FF4CB-86F8-BCCA-1B48-7F1602116D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79"/>
          <a:stretch/>
        </p:blipFill>
        <p:spPr>
          <a:xfrm>
            <a:off x="469194" y="2211710"/>
            <a:ext cx="4387650" cy="2379603"/>
          </a:xfrm>
          <a:prstGeom prst="rect">
            <a:avLst/>
          </a:prstGeom>
        </p:spPr>
      </p:pic>
      <p:pic>
        <p:nvPicPr>
          <p:cNvPr id="11" name="Obraz 10" descr="Obraz zawierający wewnątrz, sprzęt elektroniczny&#10;&#10;Opis wygenerowany automatycznie">
            <a:extLst>
              <a:ext uri="{FF2B5EF4-FFF2-40B4-BE49-F238E27FC236}">
                <a16:creationId xmlns:a16="http://schemas.microsoft.com/office/drawing/2014/main" id="{3651A96D-831D-2C26-A810-1B0D35CAEC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9915" y="2523132"/>
            <a:ext cx="3275727" cy="2064842"/>
          </a:xfrm>
          <a:prstGeom prst="rect">
            <a:avLst/>
          </a:prstGeom>
          <a:effectLst>
            <a:outerShdw blurRad="50800" dist="38100" dir="8100000" algn="tr" rotWithShape="0">
              <a:prstClr val="black">
                <a:alpha val="40000"/>
              </a:prstClr>
            </a:outerShdw>
          </a:effectLst>
        </p:spPr>
      </p:pic>
      <p:sp>
        <p:nvSpPr>
          <p:cNvPr id="12" name="pole tekstowe 11">
            <a:extLst>
              <a:ext uri="{FF2B5EF4-FFF2-40B4-BE49-F238E27FC236}">
                <a16:creationId xmlns:a16="http://schemas.microsoft.com/office/drawing/2014/main" id="{0BEF443B-0DC2-176A-4D7B-3F55C0F7500F}"/>
              </a:ext>
            </a:extLst>
          </p:cNvPr>
          <p:cNvSpPr txBox="1"/>
          <p:nvPr/>
        </p:nvSpPr>
        <p:spPr>
          <a:xfrm>
            <a:off x="539750" y="1491630"/>
            <a:ext cx="4673600" cy="400110"/>
          </a:xfrm>
          <a:prstGeom prst="rect">
            <a:avLst/>
          </a:prstGeom>
          <a:noFill/>
        </p:spPr>
        <p:txBody>
          <a:bodyPr wrap="square">
            <a:spAutoFit/>
          </a:bodyPr>
          <a:lstStyle/>
          <a:p>
            <a:pPr marL="285750" indent="-285750" algn="l" rtl="0">
              <a:spcAft>
                <a:spcPts val="0"/>
              </a:spcAft>
              <a:buClr>
                <a:srgbClr val="C00000"/>
              </a:buClr>
              <a:buFont typeface="Arial" panose="020B0604020202020204" pitchFamily="34" charset="0"/>
              <a:buChar cha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ACE hangar building at </a:t>
            </a: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Budapest</a:t>
            </a: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Airport:</a:t>
            </a: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a:t>
            </a: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56 smoke vents, 48V operating system. </a:t>
            </a:r>
          </a:p>
        </p:txBody>
      </p:sp>
    </p:spTree>
    <p:extLst>
      <p:ext uri="{BB962C8B-B14F-4D97-AF65-F5344CB8AC3E}">
        <p14:creationId xmlns:p14="http://schemas.microsoft.com/office/powerpoint/2010/main" val="251088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539DA29B-7554-DB84-377E-C88DA082F521}"/>
              </a:ext>
            </a:extLst>
          </p:cNvPr>
          <p:cNvSpPr>
            <a:spLocks noGrp="1"/>
          </p:cNvSpPr>
          <p:nvPr>
            <p:ph type="sldNum" sz="quarter" idx="12"/>
          </p:nvPr>
        </p:nvSpPr>
        <p:spPr/>
        <p:txBody>
          <a:bodyPr/>
          <a:lstStyle/>
          <a:p>
            <a:pPr algn="r" rtl="0"/>
            <a:fld id="{EE255366-BAB6-4918-A00D-7459AA4558D5}" type="slidenum">
              <a:rPr/>
              <a:pPr/>
              <a:t>2</a:t>
            </a:fld>
            <a:endParaRPr lang="en-gb" dirty="0"/>
          </a:p>
        </p:txBody>
      </p:sp>
      <p:grpSp>
        <p:nvGrpSpPr>
          <p:cNvPr id="8" name="Grupa 7">
            <a:extLst>
              <a:ext uri="{FF2B5EF4-FFF2-40B4-BE49-F238E27FC236}">
                <a16:creationId xmlns:a16="http://schemas.microsoft.com/office/drawing/2014/main" id="{FC6AD2FF-419C-DF85-CE63-1EEC5DD90B64}"/>
              </a:ext>
            </a:extLst>
          </p:cNvPr>
          <p:cNvGrpSpPr/>
          <p:nvPr/>
        </p:nvGrpSpPr>
        <p:grpSpPr>
          <a:xfrm>
            <a:off x="0" y="-107157"/>
            <a:ext cx="8780260" cy="5250657"/>
            <a:chOff x="0" y="-107157"/>
            <a:chExt cx="8780260" cy="5250657"/>
          </a:xfrm>
        </p:grpSpPr>
        <p:pic>
          <p:nvPicPr>
            <p:cNvPr id="5" name="Obraz 4">
              <a:extLst>
                <a:ext uri="{FF2B5EF4-FFF2-40B4-BE49-F238E27FC236}">
                  <a16:creationId xmlns:a16="http://schemas.microsoft.com/office/drawing/2014/main" id="{C63F41FF-DFF9-5722-CB8E-0DF1ED3063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083"/>
            <a:stretch/>
          </p:blipFill>
          <p:spPr>
            <a:xfrm>
              <a:off x="0" y="-107157"/>
              <a:ext cx="8780260" cy="5250657"/>
            </a:xfrm>
            <a:prstGeom prst="rect">
              <a:avLst/>
            </a:prstGeom>
          </p:spPr>
        </p:pic>
        <p:sp>
          <p:nvSpPr>
            <p:cNvPr id="6" name="Prostokąt 5">
              <a:extLst>
                <a:ext uri="{FF2B5EF4-FFF2-40B4-BE49-F238E27FC236}">
                  <a16:creationId xmlns:a16="http://schemas.microsoft.com/office/drawing/2014/main" id="{534ECDBA-8008-38ED-082A-0D6A3C5393E6}"/>
                </a:ext>
              </a:extLst>
            </p:cNvPr>
            <p:cNvSpPr/>
            <p:nvPr/>
          </p:nvSpPr>
          <p:spPr>
            <a:xfrm>
              <a:off x="7620000" y="4312575"/>
              <a:ext cx="1010669" cy="8309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extLst>
      <p:ext uri="{BB962C8B-B14F-4D97-AF65-F5344CB8AC3E}">
        <p14:creationId xmlns:p14="http://schemas.microsoft.com/office/powerpoint/2010/main" val="305862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6" name="Shape 114">
            <a:extLst>
              <a:ext uri="{FF2B5EF4-FFF2-40B4-BE49-F238E27FC236}">
                <a16:creationId xmlns:a16="http://schemas.microsoft.com/office/drawing/2014/main" id="{91D40596-37DE-F83F-D720-F9173F1DF6E2}"/>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COMPLETED PROJECTS</a:t>
            </a:r>
            <a:endParaRPr sz="1200" dirty="0">
              <a:solidFill>
                <a:schemeClr val="tx1">
                  <a:lumMod val="85000"/>
                  <a:lumOff val="15000"/>
                </a:schemeClr>
              </a:solidFill>
              <a:latin typeface="Montserrat Medium" pitchFamily="2" charset="0"/>
            </a:endParaRPr>
          </a:p>
        </p:txBody>
      </p:sp>
      <p:sp>
        <p:nvSpPr>
          <p:cNvPr id="12" name="pole tekstowe 11">
            <a:extLst>
              <a:ext uri="{FF2B5EF4-FFF2-40B4-BE49-F238E27FC236}">
                <a16:creationId xmlns:a16="http://schemas.microsoft.com/office/drawing/2014/main" id="{0BEF443B-0DC2-176A-4D7B-3F55C0F7500F}"/>
              </a:ext>
            </a:extLst>
          </p:cNvPr>
          <p:cNvSpPr txBox="1"/>
          <p:nvPr/>
        </p:nvSpPr>
        <p:spPr>
          <a:xfrm>
            <a:off x="539750" y="1491630"/>
            <a:ext cx="2880122" cy="461665"/>
          </a:xfrm>
          <a:prstGeom prst="rect">
            <a:avLst/>
          </a:prstGeom>
          <a:noFill/>
        </p:spPr>
        <p:txBody>
          <a:bodyPr wrap="square">
            <a:spAutoFit/>
          </a:bodyPr>
          <a:lstStyle/>
          <a:p>
            <a:pPr marL="285750" indent="-285750" algn="l" rtl="0">
              <a:spcAft>
                <a:spcPts val="0"/>
              </a:spcAft>
              <a:buClr>
                <a:srgbClr val="C00000"/>
              </a:buClr>
              <a:buFont typeface="Arial" panose="020B0604020202020204" pitchFamily="34" charset="0"/>
              <a:buChar char="•"/>
            </a:pPr>
            <a:r>
              <a:rPr lang="en-gb" sz="12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Lakesade Office Building, ul. Szturmowa, </a:t>
            </a:r>
            <a:r>
              <a:rPr lang="en-gb" sz="12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Warsaw</a:t>
            </a:r>
            <a:r>
              <a:rPr lang="en-gb" sz="12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Poland</a:t>
            </a:r>
          </a:p>
        </p:txBody>
      </p:sp>
      <p:pic>
        <p:nvPicPr>
          <p:cNvPr id="3" name="Obraz 2" descr="Obraz zawierający niebo, zewnętrzne, trawa, budynek&#10;&#10;Opis wygenerowany automatycznie">
            <a:extLst>
              <a:ext uri="{FF2B5EF4-FFF2-40B4-BE49-F238E27FC236}">
                <a16:creationId xmlns:a16="http://schemas.microsoft.com/office/drawing/2014/main" id="{9D4424DB-044F-BA31-3D64-DE4CE8C88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1277653"/>
            <a:ext cx="4528418" cy="3165126"/>
          </a:xfrm>
          <a:prstGeom prst="rect">
            <a:avLst/>
          </a:prstGeom>
          <a:effectLst>
            <a:outerShdw blurRad="50800" dist="38100" dir="10800000" algn="r" rotWithShape="0">
              <a:prstClr val="black">
                <a:alpha val="40000"/>
              </a:prstClr>
            </a:outerShdw>
          </a:effectLst>
        </p:spPr>
      </p:pic>
      <p:sp>
        <p:nvSpPr>
          <p:cNvPr id="2" name="pole tekstowe 1">
            <a:extLst>
              <a:ext uri="{FF2B5EF4-FFF2-40B4-BE49-F238E27FC236}">
                <a16:creationId xmlns:a16="http://schemas.microsoft.com/office/drawing/2014/main" id="{3B912713-41E9-BA75-30F7-40C59D3A6C4D}"/>
              </a:ext>
            </a:extLst>
          </p:cNvPr>
          <p:cNvSpPr txBox="1"/>
          <p:nvPr/>
        </p:nvSpPr>
        <p:spPr>
          <a:xfrm>
            <a:off x="611560" y="1995686"/>
            <a:ext cx="3024336" cy="707886"/>
          </a:xfrm>
          <a:prstGeom prst="rect">
            <a:avLst/>
          </a:prstGeom>
          <a:noFill/>
        </p:spPr>
        <p:txBody>
          <a:bodyPr wrap="square">
            <a:spAutoFit/>
          </a:bodyPr>
          <a:lstStyle/>
          <a:p>
            <a:pPr algn="l" rtl="0">
              <a:spcAft>
                <a:spcPts val="0"/>
              </a:spcAft>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950 fire dampers</a:t>
            </a:r>
          </a:p>
          <a:p>
            <a:pPr algn="l" rtl="0">
              <a:spcAft>
                <a:spcPts val="0"/>
              </a:spcAft>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15 EXiF exit route pressurisation systems   </a:t>
            </a:r>
          </a:p>
          <a:p>
            <a:pPr algn="l" rtl="0">
              <a:spcAft>
                <a:spcPts val="0"/>
              </a:spcAft>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mcr OMEGA PRO automated control system for fire dampers</a:t>
            </a:r>
            <a:endParaRPr lang="en-gb" sz="1000" b="1" u="none" strike="noStrike" dirty="0">
              <a:solidFill>
                <a:schemeClr val="tx1">
                  <a:lumMod val="75000"/>
                  <a:lumOff val="25000"/>
                </a:schemeClr>
              </a:solidFill>
              <a:effectLst/>
              <a:latin typeface="Montserrat" pitchFamily="2" charset="0"/>
            </a:endParaRPr>
          </a:p>
        </p:txBody>
      </p:sp>
    </p:spTree>
    <p:extLst>
      <p:ext uri="{BB962C8B-B14F-4D97-AF65-F5344CB8AC3E}">
        <p14:creationId xmlns:p14="http://schemas.microsoft.com/office/powerpoint/2010/main" val="2707036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6" name="Shape 114">
            <a:extLst>
              <a:ext uri="{FF2B5EF4-FFF2-40B4-BE49-F238E27FC236}">
                <a16:creationId xmlns:a16="http://schemas.microsoft.com/office/drawing/2014/main" id="{91D40596-37DE-F83F-D720-F9173F1DF6E2}"/>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COMPLETED PROJECTS</a:t>
            </a:r>
            <a:endParaRPr sz="1200" dirty="0">
              <a:solidFill>
                <a:schemeClr val="tx1">
                  <a:lumMod val="85000"/>
                  <a:lumOff val="15000"/>
                </a:schemeClr>
              </a:solidFill>
              <a:latin typeface="Montserrat Medium" pitchFamily="2" charset="0"/>
            </a:endParaRPr>
          </a:p>
        </p:txBody>
      </p:sp>
      <p:sp>
        <p:nvSpPr>
          <p:cNvPr id="12" name="pole tekstowe 11">
            <a:extLst>
              <a:ext uri="{FF2B5EF4-FFF2-40B4-BE49-F238E27FC236}">
                <a16:creationId xmlns:a16="http://schemas.microsoft.com/office/drawing/2014/main" id="{0BEF443B-0DC2-176A-4D7B-3F55C0F7500F}"/>
              </a:ext>
            </a:extLst>
          </p:cNvPr>
          <p:cNvSpPr txBox="1"/>
          <p:nvPr/>
        </p:nvSpPr>
        <p:spPr>
          <a:xfrm>
            <a:off x="539750" y="1491630"/>
            <a:ext cx="2969954" cy="830997"/>
          </a:xfrm>
          <a:prstGeom prst="rect">
            <a:avLst/>
          </a:prstGeom>
          <a:noFill/>
        </p:spPr>
        <p:txBody>
          <a:bodyPr wrap="square">
            <a:spAutoFit/>
          </a:bodyPr>
          <a:lstStyle/>
          <a:p>
            <a:pPr marL="171450" indent="-171450" algn="l" rtl="0">
              <a:buClr>
                <a:srgbClr val="C00000"/>
              </a:buClr>
              <a:buFont typeface="Arial" panose="020B0604020202020204" pitchFamily="34" charset="0"/>
              <a:buChar char="•"/>
            </a:pPr>
            <a:r>
              <a:rPr lang="en-gb" sz="12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Faculty of Psychology, University of Warsaw – research lab and classroom building, Ochota Campus, </a:t>
            </a:r>
            <a:r>
              <a:rPr lang="en-gb" sz="12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Warsaw</a:t>
            </a:r>
            <a:r>
              <a:rPr lang="en-gb" sz="12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Poland:</a:t>
            </a:r>
          </a:p>
        </p:txBody>
      </p:sp>
      <p:pic>
        <p:nvPicPr>
          <p:cNvPr id="3" name="Obraz 2" descr="Obraz zawierający tekst, stół w jadalni&#10;&#10;Opis wygenerowany automatycznie">
            <a:extLst>
              <a:ext uri="{FF2B5EF4-FFF2-40B4-BE49-F238E27FC236}">
                <a16:creationId xmlns:a16="http://schemas.microsoft.com/office/drawing/2014/main" id="{D252CE44-0C1B-A507-1C69-1CA180B7E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9704" y="1270139"/>
            <a:ext cx="5124385" cy="3101811"/>
          </a:xfrm>
          <a:prstGeom prst="rect">
            <a:avLst/>
          </a:prstGeom>
          <a:effectLst>
            <a:outerShdw blurRad="50800" dist="38100" dir="10800000" algn="r" rotWithShape="0">
              <a:prstClr val="black">
                <a:alpha val="40000"/>
              </a:prstClr>
            </a:outerShdw>
          </a:effectLst>
        </p:spPr>
      </p:pic>
      <p:sp>
        <p:nvSpPr>
          <p:cNvPr id="4" name="pole tekstowe 3">
            <a:extLst>
              <a:ext uri="{FF2B5EF4-FFF2-40B4-BE49-F238E27FC236}">
                <a16:creationId xmlns:a16="http://schemas.microsoft.com/office/drawing/2014/main" id="{856EF011-832E-C865-E42B-E782A6876AC1}"/>
              </a:ext>
            </a:extLst>
          </p:cNvPr>
          <p:cNvSpPr txBox="1"/>
          <p:nvPr/>
        </p:nvSpPr>
        <p:spPr>
          <a:xfrm>
            <a:off x="611560" y="2353260"/>
            <a:ext cx="2808312" cy="1015663"/>
          </a:xfrm>
          <a:prstGeom prst="rect">
            <a:avLst/>
          </a:prstGeom>
          <a:noFill/>
        </p:spPr>
        <p:txBody>
          <a:bodyPr wrap="square">
            <a:spAutoFit/>
          </a:bodyPr>
          <a:lstStyle/>
          <a:p>
            <a:pPr algn="l" rtl="0">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fire dampers</a:t>
            </a:r>
          </a:p>
          <a:p>
            <a:pPr algn="l" rtl="0">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14 smoke exhaust fans  </a:t>
            </a:r>
          </a:p>
          <a:p>
            <a:pPr algn="l" rtl="0">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22 jet fans </a:t>
            </a:r>
          </a:p>
          <a:p>
            <a:pPr algn="l" rtl="0">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4 EXiF exit route pressurisation systems</a:t>
            </a:r>
          </a:p>
          <a:p>
            <a:pPr algn="l" rtl="0">
              <a:buClr>
                <a:srgbClr val="C00000"/>
              </a:buCl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5 mcr OMEGA PRO power and control units for fire protection equipment</a:t>
            </a:r>
            <a:endParaRPr lang="en-gb" sz="1000" b="1" dirty="0">
              <a:solidFill>
                <a:schemeClr val="tx1">
                  <a:lumMod val="75000"/>
                  <a:lumOff val="25000"/>
                </a:schemeClr>
              </a:solidFill>
              <a:latin typeface="Montserrat" pitchFamily="2" charset="0"/>
            </a:endParaRPr>
          </a:p>
        </p:txBody>
      </p:sp>
    </p:spTree>
    <p:extLst>
      <p:ext uri="{BB962C8B-B14F-4D97-AF65-F5344CB8AC3E}">
        <p14:creationId xmlns:p14="http://schemas.microsoft.com/office/powerpoint/2010/main" val="2456299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6" name="Shape 114">
            <a:extLst>
              <a:ext uri="{FF2B5EF4-FFF2-40B4-BE49-F238E27FC236}">
                <a16:creationId xmlns:a16="http://schemas.microsoft.com/office/drawing/2014/main" id="{91D40596-37DE-F83F-D720-F9173F1DF6E2}"/>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COMPLETED PROJECTS</a:t>
            </a:r>
            <a:endParaRPr sz="1200" dirty="0">
              <a:solidFill>
                <a:schemeClr val="tx1">
                  <a:lumMod val="85000"/>
                  <a:lumOff val="15000"/>
                </a:schemeClr>
              </a:solidFill>
              <a:latin typeface="Montserrat Medium" pitchFamily="2" charset="0"/>
            </a:endParaRPr>
          </a:p>
        </p:txBody>
      </p:sp>
      <p:sp>
        <p:nvSpPr>
          <p:cNvPr id="3" name="pole tekstowe 2">
            <a:extLst>
              <a:ext uri="{FF2B5EF4-FFF2-40B4-BE49-F238E27FC236}">
                <a16:creationId xmlns:a16="http://schemas.microsoft.com/office/drawing/2014/main" id="{6D5E943D-1AB0-24DC-46C1-52E2EADAD087}"/>
              </a:ext>
            </a:extLst>
          </p:cNvPr>
          <p:cNvSpPr txBox="1"/>
          <p:nvPr/>
        </p:nvSpPr>
        <p:spPr>
          <a:xfrm>
            <a:off x="539750" y="1131590"/>
            <a:ext cx="5400402" cy="2246769"/>
          </a:xfrm>
          <a:prstGeom prst="rect">
            <a:avLst/>
          </a:prstGeom>
          <a:noFill/>
        </p:spPr>
        <p:txBody>
          <a:bodyPr wrap="square">
            <a:spAutoFit/>
          </a:bodyPr>
          <a:lstStyle/>
          <a:p>
            <a:pPr marL="171450" indent="-171450" algn="l" rtl="0">
              <a:spcAft>
                <a:spcPts val="0"/>
              </a:spcAft>
              <a:buClr>
                <a:srgbClr val="C00000"/>
              </a:buClr>
              <a:buFont typeface="Arial" panose="020B0604020202020204" pitchFamily="34" charset="0"/>
              <a:buChar cha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Gorzyczki – a project for </a:t>
            </a: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Amazon</a:t>
            </a: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a:t>
            </a: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a:t>
            </a:r>
            <a:r>
              <a:rPr lang="en-gb" sz="1000" b="0" i="0" u="none" strike="noStrike" baseline="0">
                <a:solidFill>
                  <a:srgbClr val="000000"/>
                </a:solidFill>
                <a:effectLst/>
                <a:latin typeface="Montserrat" pitchFamily="2" charset="0"/>
                <a:ea typeface="Montserrat" pitchFamily="2" charset="0"/>
                <a:cs typeface="Montserrat" pitchFamily="2" charset="0"/>
                <a:sym typeface="Montserrat" pitchFamily="2" charset="0"/>
              </a:rPr>
              <a:t>continuous rooflights: 6,900.0 square metres, 50 smoke vents within continuous rooflights and 25 spot smoke vents, and an electric and pneumatic smoke vent control system</a:t>
            </a:r>
            <a:endParaRPr lang="en-gb" sz="1000" dirty="0">
              <a:solidFill>
                <a:schemeClr val="tx1">
                  <a:lumMod val="75000"/>
                  <a:lumOff val="25000"/>
                </a:schemeClr>
              </a:solidFill>
              <a:latin typeface="Montserrat" pitchFamily="2" charset="0"/>
            </a:endParaRPr>
          </a:p>
          <a:p>
            <a:pPr marL="285750" indent="-285750" algn="l" rtl="0">
              <a:spcAft>
                <a:spcPts val="0"/>
              </a:spcAft>
              <a:buClr>
                <a:srgbClr val="C00000"/>
              </a:buClr>
              <a:buFont typeface="Arial" panose="020B0604020202020204" pitchFamily="34" charset="0"/>
              <a:buChar char="•"/>
            </a:pPr>
            <a:endParaRPr lang="en-gb" sz="1000" b="0" i="0" u="none" strike="noStrike" dirty="0">
              <a:solidFill>
                <a:schemeClr val="tx1">
                  <a:lumMod val="75000"/>
                  <a:lumOff val="25000"/>
                </a:schemeClr>
              </a:solidFill>
              <a:effectLst/>
              <a:latin typeface="Montserrat" pitchFamily="2" charset="0"/>
            </a:endParaRPr>
          </a:p>
          <a:p>
            <a:pPr marL="171450" indent="-171450" algn="l" rtl="0">
              <a:spcAft>
                <a:spcPts val="0"/>
              </a:spcAft>
              <a:buClr>
                <a:srgbClr val="C00000"/>
              </a:buClr>
              <a:buFont typeface="Arial" panose="020B0604020202020204" pitchFamily="34" charset="0"/>
              <a:buChar cha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Nowa Wieś Wrocławska Phase 8 – a project for </a:t>
            </a: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Nestle Purina</a:t>
            </a: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a:t>
            </a:r>
            <a:r>
              <a:rPr lang="en-gb" sz="1000" b="1"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 </a:t>
            </a:r>
            <a:r>
              <a:rPr lang="en-gb" sz="1000" b="0" i="0" u="none" strike="noStrike" baseline="0">
                <a:solidFill>
                  <a:srgbClr val="000000"/>
                </a:solidFill>
                <a:effectLst/>
                <a:latin typeface="Montserrat" pitchFamily="2" charset="0"/>
                <a:ea typeface="Montserrat" pitchFamily="2" charset="0"/>
                <a:cs typeface="Montserrat" pitchFamily="2" charset="0"/>
                <a:sym typeface="Montserrat" pitchFamily="2" charset="0"/>
              </a:rPr>
              <a:t>continuous rooflights: 1,900.0 square metres, 60 smoke vents, </a:t>
            </a:r>
            <a:r>
              <a:rPr lang="en-gb" sz="1000" b="0" i="0" u="none" baseline="0">
                <a:solidFill>
                  <a:srgbClr val="000000"/>
                </a:solidFill>
                <a:latin typeface="Montserrat" pitchFamily="2" charset="0"/>
                <a:ea typeface="Montserrat" pitchFamily="2" charset="0"/>
                <a:cs typeface="Montserrat" pitchFamily="2" charset="0"/>
                <a:sym typeface="Montserrat" pitchFamily="2" charset="0"/>
              </a:rPr>
              <a:t>and</a:t>
            </a:r>
            <a:r>
              <a:rPr lang="en-gb" sz="1000" b="0" i="0" u="none" strike="noStrike" baseline="0">
                <a:solidFill>
                  <a:srgbClr val="000000"/>
                </a:solidFill>
                <a:effectLst/>
                <a:latin typeface="Montserrat" pitchFamily="2" charset="0"/>
                <a:ea typeface="Montserrat" pitchFamily="2" charset="0"/>
                <a:cs typeface="Montserrat" pitchFamily="2" charset="0"/>
                <a:sym typeface="Montserrat" pitchFamily="2" charset="0"/>
              </a:rPr>
              <a:t> an electric and pneumatic smoke vent control system</a:t>
            </a:r>
            <a:endParaRPr lang="en-gb" sz="1800" i="0" u="none" strike="noStrike" dirty="0">
              <a:solidFill>
                <a:srgbClr val="000000"/>
              </a:solidFill>
              <a:effectLst/>
              <a:latin typeface="Times New Roman" panose="02020603050405020304" pitchFamily="18" charset="0"/>
            </a:endParaRPr>
          </a:p>
          <a:p>
            <a:pPr algn="l" rtl="0">
              <a:spcAft>
                <a:spcPts val="0"/>
              </a:spcAft>
              <a:buClr>
                <a:srgbClr val="C00000"/>
              </a:buClr>
            </a:pPr>
            <a:endParaRPr lang="en-gb" sz="1000" b="0" i="0" u="none" strike="noStrike" dirty="0">
              <a:solidFill>
                <a:schemeClr val="tx1">
                  <a:lumMod val="75000"/>
                  <a:lumOff val="25000"/>
                </a:schemeClr>
              </a:solidFill>
              <a:effectLst/>
              <a:latin typeface="Montserrat" pitchFamily="2" charset="0"/>
            </a:endParaRPr>
          </a:p>
          <a:p>
            <a:pPr marL="171450" indent="-171450" algn="l" rtl="0">
              <a:spcAft>
                <a:spcPts val="0"/>
              </a:spcAft>
              <a:buClr>
                <a:srgbClr val="C00000"/>
              </a:buClr>
              <a:buFont typeface="Arial" panose="020B0604020202020204" pitchFamily="34" charset="0"/>
              <a:buChar char="•"/>
            </a:pP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Świebodzin – a project for </a:t>
            </a: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Amazon</a:t>
            </a: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a:t>
            </a:r>
            <a:r>
              <a:rPr lang="en-gb" sz="1000" b="0" i="0" u="none" strike="noStrike" baseline="0">
                <a:solidFill>
                  <a:srgbClr val="000000"/>
                </a:solidFill>
                <a:effectLst/>
                <a:latin typeface="Montserrat" pitchFamily="2" charset="0"/>
                <a:ea typeface="Montserrat" pitchFamily="2" charset="0"/>
                <a:cs typeface="Montserrat" pitchFamily="2" charset="0"/>
                <a:sym typeface="Montserrat" pitchFamily="2" charset="0"/>
              </a:rPr>
              <a:t>continuous rooflights: 1,400.0 square metres, 240 spot smoke vents, 10 skylights, </a:t>
            </a:r>
            <a:r>
              <a:rPr lang="en-gb" sz="1000" b="0" i="0" u="none" baseline="0">
                <a:solidFill>
                  <a:srgbClr val="000000"/>
                </a:solidFill>
                <a:latin typeface="Montserrat" pitchFamily="2" charset="0"/>
                <a:ea typeface="Montserrat" pitchFamily="2" charset="0"/>
                <a:cs typeface="Montserrat" pitchFamily="2" charset="0"/>
                <a:sym typeface="Montserrat" pitchFamily="2" charset="0"/>
              </a:rPr>
              <a:t>and</a:t>
            </a:r>
            <a:r>
              <a:rPr lang="en-gb" sz="1000" b="0" i="0" u="none" strike="noStrike" baseline="0">
                <a:solidFill>
                  <a:srgbClr val="000000"/>
                </a:solidFill>
                <a:effectLst/>
                <a:latin typeface="Montserrat" pitchFamily="2" charset="0"/>
                <a:ea typeface="Montserrat" pitchFamily="2" charset="0"/>
                <a:cs typeface="Montserrat" pitchFamily="2" charset="0"/>
                <a:sym typeface="Montserrat" pitchFamily="2" charset="0"/>
              </a:rPr>
              <a:t> an electric and pneumatic smoke vent control system</a:t>
            </a:r>
          </a:p>
          <a:p>
            <a:pPr algn="l" rtl="0">
              <a:spcAft>
                <a:spcPts val="0"/>
              </a:spcAft>
            </a:pPr>
            <a:r>
              <a:rPr lang="en-gb" sz="1000" b="0" i="0" u="none" strike="noStrike" baseline="0">
                <a:solidFill>
                  <a:srgbClr val="000000"/>
                </a:solidFill>
                <a:effectLst/>
                <a:latin typeface="Montserrat" pitchFamily="2" charset="0"/>
                <a:ea typeface="Montserrat" pitchFamily="2" charset="0"/>
                <a:cs typeface="Montserrat" pitchFamily="2" charset="0"/>
                <a:sym typeface="Montserrat" pitchFamily="2" charset="0"/>
              </a:rPr>
              <a:t> </a:t>
            </a:r>
          </a:p>
          <a:p>
            <a:pPr marL="285750" indent="-285750" algn="l" rtl="0">
              <a:spcAft>
                <a:spcPts val="0"/>
              </a:spcAft>
              <a:buClr>
                <a:srgbClr val="C00000"/>
              </a:buClr>
              <a:buFont typeface="Arial" panose="020B0604020202020204" pitchFamily="34" charset="0"/>
              <a:buChar char="•"/>
            </a:pPr>
            <a:endParaRPr lang="en-gb" sz="1000" b="1" i="0" u="none" strike="noStrike" dirty="0">
              <a:solidFill>
                <a:schemeClr val="tx1">
                  <a:lumMod val="75000"/>
                  <a:lumOff val="25000"/>
                </a:schemeClr>
              </a:solidFill>
              <a:effectLst/>
              <a:latin typeface="Montserrat" pitchFamily="2" charset="0"/>
            </a:endParaRPr>
          </a:p>
        </p:txBody>
      </p:sp>
      <p:pic>
        <p:nvPicPr>
          <p:cNvPr id="7" name="Obraz 6" descr="Obraz zawierający autostrada&#10;&#10;Opis wygenerowany automatycznie">
            <a:extLst>
              <a:ext uri="{FF2B5EF4-FFF2-40B4-BE49-F238E27FC236}">
                <a16:creationId xmlns:a16="http://schemas.microsoft.com/office/drawing/2014/main" id="{AD284987-2D38-F6BD-F9BC-9EB28470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791239"/>
            <a:ext cx="2503727" cy="1800200"/>
          </a:xfrm>
          <a:prstGeom prst="rect">
            <a:avLst/>
          </a:prstGeom>
          <a:effectLst>
            <a:outerShdw blurRad="50800" dist="38100" dir="10800000" algn="r" rotWithShape="0">
              <a:prstClr val="black">
                <a:alpha val="40000"/>
              </a:prstClr>
            </a:outerShdw>
          </a:effectLst>
        </p:spPr>
      </p:pic>
      <p:pic>
        <p:nvPicPr>
          <p:cNvPr id="9" name="Obraz 8" descr="Obraz zawierający niebo, zewnętrzne, trawa, droga&#10;&#10;Opis wygenerowany automatycznie">
            <a:extLst>
              <a:ext uri="{FF2B5EF4-FFF2-40B4-BE49-F238E27FC236}">
                <a16:creationId xmlns:a16="http://schemas.microsoft.com/office/drawing/2014/main" id="{9CE97E7E-7239-8D1F-7B8A-087ACFD99A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596" b="11950"/>
          <a:stretch/>
        </p:blipFill>
        <p:spPr>
          <a:xfrm>
            <a:off x="1910917" y="3126282"/>
            <a:ext cx="4101243" cy="1461692"/>
          </a:xfrm>
          <a:prstGeom prst="rect">
            <a:avLst/>
          </a:prstGeom>
          <a:effectLst>
            <a:outerShdw blurRad="50800" dist="38100" dir="2700000" algn="tl" rotWithShape="0">
              <a:prstClr val="black">
                <a:alpha val="40000"/>
              </a:prstClr>
            </a:outerShdw>
          </a:effectLst>
        </p:spPr>
      </p:pic>
      <p:pic>
        <p:nvPicPr>
          <p:cNvPr id="11" name="Obraz 10">
            <a:extLst>
              <a:ext uri="{FF2B5EF4-FFF2-40B4-BE49-F238E27FC236}">
                <a16:creationId xmlns:a16="http://schemas.microsoft.com/office/drawing/2014/main" id="{C28748F7-1A17-5543-BDC8-A0FCCE8D78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721" y="965590"/>
            <a:ext cx="2503727" cy="172207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16955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6" name="Shape 114">
            <a:extLst>
              <a:ext uri="{FF2B5EF4-FFF2-40B4-BE49-F238E27FC236}">
                <a16:creationId xmlns:a16="http://schemas.microsoft.com/office/drawing/2014/main" id="{91D40596-37DE-F83F-D720-F9173F1DF6E2}"/>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COMPLETED PROJECTS</a:t>
            </a:r>
            <a:endParaRPr sz="1200" dirty="0">
              <a:solidFill>
                <a:schemeClr val="tx1">
                  <a:lumMod val="85000"/>
                  <a:lumOff val="15000"/>
                </a:schemeClr>
              </a:solidFill>
              <a:latin typeface="Montserrat Medium" pitchFamily="2" charset="0"/>
            </a:endParaRPr>
          </a:p>
        </p:txBody>
      </p:sp>
      <p:pic>
        <p:nvPicPr>
          <p:cNvPr id="9" name="Obraz 8" descr="Obraz zawierający tekst, trawa, niebo, zewnętrzne&#10;&#10;Opis wygenerowany automatycznie">
            <a:extLst>
              <a:ext uri="{FF2B5EF4-FFF2-40B4-BE49-F238E27FC236}">
                <a16:creationId xmlns:a16="http://schemas.microsoft.com/office/drawing/2014/main" id="{DBED1648-D3E9-12C1-90C7-F999E6264828}"/>
              </a:ext>
            </a:extLst>
          </p:cNvPr>
          <p:cNvPicPr>
            <a:picLocks noChangeAspect="1"/>
          </p:cNvPicPr>
          <p:nvPr/>
        </p:nvPicPr>
        <p:blipFill rotWithShape="1">
          <a:blip r:embed="rId2">
            <a:extLst>
              <a:ext uri="{28A0092B-C50C-407E-A947-70E740481C1C}">
                <a14:useLocalDpi xmlns:a14="http://schemas.microsoft.com/office/drawing/2010/main" val="0"/>
              </a:ext>
            </a:extLst>
          </a:blip>
          <a:srcRect t="17874"/>
          <a:stretch/>
        </p:blipFill>
        <p:spPr>
          <a:xfrm>
            <a:off x="5724128" y="555526"/>
            <a:ext cx="2596057" cy="1193939"/>
          </a:xfrm>
          <a:prstGeom prst="rect">
            <a:avLst/>
          </a:prstGeom>
          <a:effectLst>
            <a:outerShdw blurRad="50800" dist="38100" dir="2700000" algn="tl" rotWithShape="0">
              <a:prstClr val="black">
                <a:alpha val="40000"/>
              </a:prstClr>
            </a:outerShdw>
          </a:effectLst>
        </p:spPr>
      </p:pic>
      <p:pic>
        <p:nvPicPr>
          <p:cNvPr id="11" name="Obraz 10" descr="Obraz zawierający droga, autostrada&#10;&#10;Opis wygenerowany automatycznie">
            <a:extLst>
              <a:ext uri="{FF2B5EF4-FFF2-40B4-BE49-F238E27FC236}">
                <a16:creationId xmlns:a16="http://schemas.microsoft.com/office/drawing/2014/main" id="{4932BAD0-8D23-6A66-779F-8E4B851AD380}"/>
              </a:ext>
            </a:extLst>
          </p:cNvPr>
          <p:cNvPicPr>
            <a:picLocks noChangeAspect="1"/>
          </p:cNvPicPr>
          <p:nvPr/>
        </p:nvPicPr>
        <p:blipFill rotWithShape="1">
          <a:blip r:embed="rId3">
            <a:extLst>
              <a:ext uri="{28A0092B-C50C-407E-A947-70E740481C1C}">
                <a14:useLocalDpi xmlns:a14="http://schemas.microsoft.com/office/drawing/2010/main" val="0"/>
              </a:ext>
            </a:extLst>
          </a:blip>
          <a:srcRect t="17874"/>
          <a:stretch/>
        </p:blipFill>
        <p:spPr>
          <a:xfrm>
            <a:off x="5724128" y="1809859"/>
            <a:ext cx="2596057" cy="1193939"/>
          </a:xfrm>
          <a:prstGeom prst="rect">
            <a:avLst/>
          </a:prstGeom>
          <a:effectLst>
            <a:outerShdw blurRad="50800" dist="38100" dir="8100000" algn="tr" rotWithShape="0">
              <a:prstClr val="black">
                <a:alpha val="40000"/>
              </a:prstClr>
            </a:outerShdw>
          </a:effectLst>
        </p:spPr>
      </p:pic>
      <p:pic>
        <p:nvPicPr>
          <p:cNvPr id="12" name="Obraz 11" descr="Obraz zawierający tekst, zewnętrzne, niebo, trawa&#10;&#10;Opis wygenerowany automatycznie">
            <a:extLst>
              <a:ext uri="{FF2B5EF4-FFF2-40B4-BE49-F238E27FC236}">
                <a16:creationId xmlns:a16="http://schemas.microsoft.com/office/drawing/2014/main" id="{F7BA3A9F-7D72-7798-9196-59613E817F5E}"/>
              </a:ext>
            </a:extLst>
          </p:cNvPr>
          <p:cNvPicPr>
            <a:picLocks noChangeAspect="1"/>
          </p:cNvPicPr>
          <p:nvPr/>
        </p:nvPicPr>
        <p:blipFill rotWithShape="1">
          <a:blip r:embed="rId4">
            <a:extLst>
              <a:ext uri="{28A0092B-C50C-407E-A947-70E740481C1C}">
                <a14:useLocalDpi xmlns:a14="http://schemas.microsoft.com/office/drawing/2010/main" val="0"/>
              </a:ext>
            </a:extLst>
          </a:blip>
          <a:srcRect t="12696" b="9886"/>
          <a:stretch/>
        </p:blipFill>
        <p:spPr>
          <a:xfrm>
            <a:off x="5724128" y="3075806"/>
            <a:ext cx="2596057" cy="1512168"/>
          </a:xfrm>
          <a:prstGeom prst="rect">
            <a:avLst/>
          </a:prstGeom>
          <a:effectLst>
            <a:outerShdw blurRad="50800" dist="38100" dir="2700000" algn="tl" rotWithShape="0">
              <a:prstClr val="black">
                <a:alpha val="40000"/>
              </a:prstClr>
            </a:outerShdw>
          </a:effectLst>
        </p:spPr>
      </p:pic>
      <p:grpSp>
        <p:nvGrpSpPr>
          <p:cNvPr id="14" name="Grupa 13">
            <a:extLst>
              <a:ext uri="{FF2B5EF4-FFF2-40B4-BE49-F238E27FC236}">
                <a16:creationId xmlns:a16="http://schemas.microsoft.com/office/drawing/2014/main" id="{F86FC5F0-FBA1-EF50-EDEF-C08D2C0D4294}"/>
              </a:ext>
            </a:extLst>
          </p:cNvPr>
          <p:cNvGrpSpPr/>
          <p:nvPr/>
        </p:nvGrpSpPr>
        <p:grpSpPr>
          <a:xfrm>
            <a:off x="540000" y="1985813"/>
            <a:ext cx="4673600" cy="1666057"/>
            <a:chOff x="540000" y="1563638"/>
            <a:chExt cx="4673600" cy="1666057"/>
          </a:xfrm>
        </p:grpSpPr>
        <p:sp>
          <p:nvSpPr>
            <p:cNvPr id="4" name="pole tekstowe 3">
              <a:extLst>
                <a:ext uri="{FF2B5EF4-FFF2-40B4-BE49-F238E27FC236}">
                  <a16:creationId xmlns:a16="http://schemas.microsoft.com/office/drawing/2014/main" id="{D5439529-7A69-BB3A-04D7-147782312397}"/>
                </a:ext>
              </a:extLst>
            </p:cNvPr>
            <p:cNvSpPr txBox="1"/>
            <p:nvPr/>
          </p:nvSpPr>
          <p:spPr>
            <a:xfrm>
              <a:off x="540000" y="1563638"/>
              <a:ext cx="4673600" cy="400110"/>
            </a:xfrm>
            <a:prstGeom prst="rect">
              <a:avLst/>
            </a:prstGeom>
            <a:noFill/>
          </p:spPr>
          <p:txBody>
            <a:bodyPr wrap="square">
              <a:spAutoFit/>
            </a:bodyPr>
            <a:lstStyle/>
            <a:p>
              <a:pPr marL="171450" indent="-171450" algn="l" rtl="0">
                <a:spcAft>
                  <a:spcPts val="0"/>
                </a:spcAft>
                <a:buClr>
                  <a:srgbClr val="C00000"/>
                </a:buClr>
                <a:buFont typeface="Arial" panose="020B0604020202020204" pitchFamily="34" charset="0"/>
                <a:buChar char="•"/>
              </a:pPr>
              <a:r>
                <a:rPr lang="en-gb" sz="1000" b="0" i="0" u="none" strike="noStrike" baseline="0" dirty="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Sales to </a:t>
              </a:r>
              <a:r>
                <a:rPr lang="en-gb" sz="1000" b="1" i="0" u="none" strike="noStrike" baseline="0" dirty="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New Zealand </a:t>
              </a:r>
              <a:r>
                <a:rPr lang="en-gb" sz="1000" b="0" i="0" u="none" strike="noStrike" baseline="0" dirty="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a:t>
              </a:r>
              <a:r>
                <a:rPr lang="en-gb" sz="1000" b="0" i="0" u="none" strike="noStrike" baseline="0" dirty="0" err="1">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Ventuer</a:t>
              </a: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a:t>
              </a:r>
              <a:r>
                <a:rPr lang="en-gb" sz="1000" b="0" i="0" u="none" strike="noStrike" baseline="0" dirty="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2 </a:t>
              </a:r>
              <a:r>
                <a:rPr lang="en-gb" sz="1000" b="0" i="0" u="none" strike="noStrike" baseline="0" dirty="0" err="1">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Toiowaka</a:t>
              </a:r>
              <a:r>
                <a:rPr lang="en-gb" sz="1000" b="0" i="0" u="none" strike="noStrike" baseline="0" dirty="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Road, Auckland, warehouse, 8x LAM louvred smoke vents</a:t>
              </a:r>
            </a:p>
          </p:txBody>
        </p:sp>
        <p:sp>
          <p:nvSpPr>
            <p:cNvPr id="10" name="pole tekstowe 9">
              <a:extLst>
                <a:ext uri="{FF2B5EF4-FFF2-40B4-BE49-F238E27FC236}">
                  <a16:creationId xmlns:a16="http://schemas.microsoft.com/office/drawing/2014/main" id="{72736297-7771-DCF6-FD4E-7A1CD21C70FE}"/>
                </a:ext>
              </a:extLst>
            </p:cNvPr>
            <p:cNvSpPr txBox="1"/>
            <p:nvPr/>
          </p:nvSpPr>
          <p:spPr>
            <a:xfrm>
              <a:off x="540000" y="2067694"/>
              <a:ext cx="4673600" cy="400110"/>
            </a:xfrm>
            <a:prstGeom prst="rect">
              <a:avLst/>
            </a:prstGeom>
            <a:noFill/>
          </p:spPr>
          <p:txBody>
            <a:bodyPr wrap="square">
              <a:spAutoFit/>
            </a:bodyPr>
            <a:lstStyle/>
            <a:p>
              <a:pPr marL="171450" indent="-171450" algn="l" rtl="0">
                <a:spcAft>
                  <a:spcPts val="0"/>
                </a:spcAft>
                <a:buClr>
                  <a:srgbClr val="C00000"/>
                </a:buClr>
                <a:buFont typeface="Arial" panose="020B0604020202020204" pitchFamily="34" charset="0"/>
                <a:buChar char="•"/>
              </a:pP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Expanding business relationship with Naffco</a:t>
              </a: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 </a:t>
              </a: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Naffco</a:t>
              </a: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a:t>
              </a: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UAE, Al Rabha Greenhouse</a:t>
              </a: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a:t>
              </a: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84x Prolight smoke vents (single and double leaf)</a:t>
              </a:r>
            </a:p>
          </p:txBody>
        </p:sp>
        <p:sp>
          <p:nvSpPr>
            <p:cNvPr id="13" name="pole tekstowe 12">
              <a:extLst>
                <a:ext uri="{FF2B5EF4-FFF2-40B4-BE49-F238E27FC236}">
                  <a16:creationId xmlns:a16="http://schemas.microsoft.com/office/drawing/2014/main" id="{9603B0B7-124C-6BA9-8E11-0579F945E2A8}"/>
                </a:ext>
              </a:extLst>
            </p:cNvPr>
            <p:cNvSpPr txBox="1"/>
            <p:nvPr/>
          </p:nvSpPr>
          <p:spPr>
            <a:xfrm>
              <a:off x="540000" y="2675697"/>
              <a:ext cx="4673600" cy="553998"/>
            </a:xfrm>
            <a:prstGeom prst="rect">
              <a:avLst/>
            </a:prstGeom>
            <a:noFill/>
          </p:spPr>
          <p:txBody>
            <a:bodyPr wrap="square">
              <a:spAutoFit/>
            </a:bodyPr>
            <a:lstStyle/>
            <a:p>
              <a:pPr marL="171450" indent="-171450" algn="l" rtl="0">
                <a:spcAft>
                  <a:spcPts val="0"/>
                </a:spcAft>
                <a:buClr>
                  <a:srgbClr val="C00000"/>
                </a:buClr>
                <a:buFont typeface="Arial" panose="020B0604020202020204" pitchFamily="34" charset="0"/>
                <a:buChar char="•"/>
              </a:pPr>
              <a:r>
                <a:rPr lang="en-gb" sz="1000" b="1"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First sales generated from the Feuertrutz Trade Fair</a:t>
              </a: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 </a:t>
              </a:r>
              <a:r>
                <a:rPr lang="en-gb" sz="1000" b="0" i="0" u="none" strike="noStrike" baseline="0">
                  <a:solidFill>
                    <a:schemeClr val="tx1">
                      <a:lumMod val="75000"/>
                      <a:lumOff val="25000"/>
                    </a:schemeClr>
                  </a:solidFill>
                  <a:effectLst/>
                  <a:latin typeface="Montserrat" pitchFamily="2" charset="0"/>
                  <a:ea typeface="Montserrat" pitchFamily="2" charset="0"/>
                  <a:cs typeface="Montserrat" pitchFamily="2" charset="0"/>
                  <a:sym typeface="Montserrat" pitchFamily="2" charset="0"/>
                </a:rPr>
                <a:t>– RWA Licht- und Lüftungstechnik GmbH, Agru Werk 6, warehouse (renovation), 46x LAM louvered façade vents</a:t>
              </a:r>
            </a:p>
          </p:txBody>
        </p:sp>
      </p:grpSp>
    </p:spTree>
    <p:extLst>
      <p:ext uri="{BB962C8B-B14F-4D97-AF65-F5344CB8AC3E}">
        <p14:creationId xmlns:p14="http://schemas.microsoft.com/office/powerpoint/2010/main" val="296860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14">
            <a:extLst>
              <a:ext uri="{FF2B5EF4-FFF2-40B4-BE49-F238E27FC236}">
                <a16:creationId xmlns:a16="http://schemas.microsoft.com/office/drawing/2014/main" id="{5AF931CC-CDEC-8ABB-3213-02C018864E81}"/>
              </a:ext>
            </a:extLst>
          </p:cNvPr>
          <p:cNvSpPr/>
          <p:nvPr/>
        </p:nvSpPr>
        <p:spPr>
          <a:xfrm>
            <a:off x="7454475" y="341526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03.</a:t>
            </a:r>
            <a:endParaRPr b="1" dirty="0">
              <a:solidFill>
                <a:schemeClr val="bg1"/>
              </a:solidFill>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Obraz 1">
            <a:extLst>
              <a:ext uri="{FF2B5EF4-FFF2-40B4-BE49-F238E27FC236}">
                <a16:creationId xmlns:a16="http://schemas.microsoft.com/office/drawing/2014/main" id="{6FA7B804-2964-742A-549C-094B3D42E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04"/>
            <a:ext cx="9144000" cy="5143500"/>
          </a:xfrm>
          <a:prstGeom prst="rect">
            <a:avLst/>
          </a:prstGeom>
        </p:spPr>
      </p:pic>
      <p:sp>
        <p:nvSpPr>
          <p:cNvPr id="3" name="Shape 114">
            <a:extLst>
              <a:ext uri="{FF2B5EF4-FFF2-40B4-BE49-F238E27FC236}">
                <a16:creationId xmlns:a16="http://schemas.microsoft.com/office/drawing/2014/main" id="{DB9CFD9B-B24B-DC5E-5097-70A0FF81BBF3}"/>
              </a:ext>
            </a:extLst>
          </p:cNvPr>
          <p:cNvSpPr/>
          <p:nvPr/>
        </p:nvSpPr>
        <p:spPr>
          <a:xfrm>
            <a:off x="722072" y="2139702"/>
            <a:ext cx="633626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400" b="1" i="0" u="none" baseline="0">
                <a:solidFill>
                  <a:schemeClr val="tx1"/>
                </a:solidFill>
                <a:latin typeface="Montserrat" pitchFamily="2" charset="0"/>
                <a:ea typeface="Montserrat" pitchFamily="2" charset="0"/>
                <a:cs typeface="Montserrat" pitchFamily="2" charset="0"/>
                <a:sym typeface="Montserrat" pitchFamily="2" charset="0"/>
              </a:rPr>
              <a:t>PRODUCT RANGE EXPANSION AND INNOVATIONS</a:t>
            </a:r>
            <a:endParaRPr sz="1400" b="1" dirty="0">
              <a:solidFill>
                <a:schemeClr val="tx1"/>
              </a:solidFill>
              <a:latin typeface="Montserrat" pitchFamily="2" charset="0"/>
            </a:endParaRPr>
          </a:p>
        </p:txBody>
      </p:sp>
    </p:spTree>
    <p:extLst>
      <p:ext uri="{BB962C8B-B14F-4D97-AF65-F5344CB8AC3E}">
        <p14:creationId xmlns:p14="http://schemas.microsoft.com/office/powerpoint/2010/main" val="3061292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4" name="Shape 114">
            <a:extLst>
              <a:ext uri="{FF2B5EF4-FFF2-40B4-BE49-F238E27FC236}">
                <a16:creationId xmlns:a16="http://schemas.microsoft.com/office/drawing/2014/main" id="{65DF3FAA-166F-08D6-3AE8-CF7350EE05A5}"/>
              </a:ext>
            </a:extLst>
          </p:cNvPr>
          <p:cNvSpPr/>
          <p:nvPr/>
        </p:nvSpPr>
        <p:spPr>
          <a:xfrm>
            <a:off x="251520" y="628695"/>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MCR TECH LAB</a:t>
            </a:r>
            <a:endParaRPr sz="1200" dirty="0">
              <a:solidFill>
                <a:schemeClr val="tx1">
                  <a:lumMod val="85000"/>
                  <a:lumOff val="15000"/>
                </a:schemeClr>
              </a:solidFill>
              <a:latin typeface="Montserrat Medium" pitchFamily="2" charset="0"/>
            </a:endParaRPr>
          </a:p>
        </p:txBody>
      </p:sp>
      <p:sp>
        <p:nvSpPr>
          <p:cNvPr id="8" name="pole tekstowe 7">
            <a:extLst>
              <a:ext uri="{FF2B5EF4-FFF2-40B4-BE49-F238E27FC236}">
                <a16:creationId xmlns:a16="http://schemas.microsoft.com/office/drawing/2014/main" id="{C877132D-62D3-38D6-5923-03C08FEFF903}"/>
              </a:ext>
            </a:extLst>
          </p:cNvPr>
          <p:cNvSpPr txBox="1"/>
          <p:nvPr/>
        </p:nvSpPr>
        <p:spPr>
          <a:xfrm>
            <a:off x="431318" y="1287741"/>
            <a:ext cx="7093010" cy="1034514"/>
          </a:xfrm>
          <a:prstGeom prst="rect">
            <a:avLst/>
          </a:prstGeom>
          <a:noFill/>
        </p:spPr>
        <p:txBody>
          <a:bodyPr wrap="square">
            <a:spAutoFit/>
          </a:bodyPr>
          <a:lstStyle/>
          <a:p>
            <a:pPr marL="171450" indent="-171450" algn="l" rtl="0">
              <a:lnSpc>
                <a:spcPct val="150000"/>
              </a:lnSpc>
              <a:buClr>
                <a:srgbClr val="C00000"/>
              </a:buClr>
              <a:buFont typeface="Arial" panose="020B0604020202020204" pitchFamily="34" charset="0"/>
              <a:buChar char="•"/>
            </a:pPr>
            <a:r>
              <a:rPr lang="en-gb" sz="1050" b="0" i="0" u="none" baseline="0" dirty="0">
                <a:solidFill>
                  <a:schemeClr val="tx1">
                    <a:lumMod val="65000"/>
                    <a:lumOff val="35000"/>
                  </a:schemeClr>
                </a:solidFill>
                <a:latin typeface="Montserrat" pitchFamily="2" charset="0"/>
                <a:ea typeface="Montserrat" pitchFamily="2" charset="0"/>
                <a:cs typeface="Montserrat" pitchFamily="2" charset="0"/>
                <a:sym typeface="Montserrat" pitchFamily="2" charset="0"/>
              </a:rPr>
              <a:t>Award for MCR Tech Lab’s Advanced Fire Monitoring System received during the URBAN TECH hackathon accelerator programme for European start-ups </a:t>
            </a:r>
            <a:endParaRPr lang="en-gb" sz="1050" dirty="0">
              <a:solidFill>
                <a:schemeClr val="tx1">
                  <a:lumMod val="65000"/>
                  <a:lumOff val="35000"/>
                </a:schemeClr>
              </a:solidFill>
              <a:latin typeface="Montserrat" pitchFamily="2" charset="0"/>
            </a:endParaRPr>
          </a:p>
          <a:p>
            <a:pPr marL="171450" indent="-171450" algn="l" rtl="0">
              <a:lnSpc>
                <a:spcPct val="150000"/>
              </a:lnSpc>
              <a:buClr>
                <a:srgbClr val="C00000"/>
              </a:buClr>
              <a:buFont typeface="Arial" panose="020B0604020202020204" pitchFamily="34" charset="0"/>
              <a:buChar char="•"/>
            </a:pPr>
            <a:r>
              <a:rPr lang="en-gb" sz="1050" b="0" i="0" u="none" strike="noStrike" baseline="0" dirty="0">
                <a:solidFill>
                  <a:schemeClr val="tx1">
                    <a:lumMod val="65000"/>
                    <a:lumOff val="35000"/>
                  </a:schemeClr>
                </a:solidFill>
                <a:effectLst/>
                <a:latin typeface="Montserrat" pitchFamily="2" charset="0"/>
                <a:ea typeface="Montserrat" pitchFamily="2" charset="0"/>
                <a:cs typeface="Montserrat" pitchFamily="2" charset="0"/>
                <a:sym typeface="Montserrat" pitchFamily="2" charset="0"/>
              </a:rPr>
              <a:t>Collaboration with Gdańsk University of Technology in scientific research of industrial safety systems </a:t>
            </a:r>
          </a:p>
          <a:p>
            <a:pPr marL="171450" indent="-171450" algn="l" rtl="0">
              <a:lnSpc>
                <a:spcPct val="150000"/>
              </a:lnSpc>
              <a:buClr>
                <a:srgbClr val="C00000"/>
              </a:buClr>
              <a:buFont typeface="Arial" panose="020B0604020202020204" pitchFamily="34" charset="0"/>
              <a:buChar char="•"/>
            </a:pPr>
            <a:r>
              <a:rPr lang="en-gb" sz="1050" b="0" i="0" u="none" baseline="0" dirty="0">
                <a:solidFill>
                  <a:schemeClr val="tx1">
                    <a:lumMod val="65000"/>
                    <a:lumOff val="35000"/>
                  </a:schemeClr>
                </a:solidFill>
                <a:latin typeface="Montserrat" pitchFamily="2" charset="0"/>
                <a:ea typeface="Montserrat" pitchFamily="2" charset="0"/>
                <a:cs typeface="Montserrat" pitchFamily="2" charset="0"/>
                <a:sym typeface="Montserrat" pitchFamily="2" charset="0"/>
              </a:rPr>
              <a:t>First commercial orders to apply IoT in fire safety systems</a:t>
            </a:r>
            <a:endParaRPr lang="en-gb" sz="1050" b="0" i="0" u="none" strike="noStrike" dirty="0">
              <a:solidFill>
                <a:schemeClr val="tx1">
                  <a:lumMod val="65000"/>
                  <a:lumOff val="35000"/>
                </a:schemeClr>
              </a:solidFill>
              <a:effectLst/>
              <a:latin typeface="Montserrat" pitchFamily="2" charset="0"/>
            </a:endParaRPr>
          </a:p>
        </p:txBody>
      </p:sp>
    </p:spTree>
    <p:extLst>
      <p:ext uri="{BB962C8B-B14F-4D97-AF65-F5344CB8AC3E}">
        <p14:creationId xmlns:p14="http://schemas.microsoft.com/office/powerpoint/2010/main" val="130537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7" name="Shape 114">
            <a:extLst>
              <a:ext uri="{FF2B5EF4-FFF2-40B4-BE49-F238E27FC236}">
                <a16:creationId xmlns:a16="http://schemas.microsoft.com/office/drawing/2014/main" id="{FB253027-1C7E-8788-4E03-65DC4B07742D}"/>
              </a:ext>
            </a:extLst>
          </p:cNvPr>
          <p:cNvSpPr/>
          <p:nvPr/>
        </p:nvSpPr>
        <p:spPr>
          <a:xfrm>
            <a:off x="251520" y="628695"/>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SUMMARY</a:t>
            </a:r>
            <a:endParaRPr sz="1200" dirty="0">
              <a:solidFill>
                <a:schemeClr val="tx1">
                  <a:lumMod val="85000"/>
                  <a:lumOff val="15000"/>
                </a:schemeClr>
              </a:solidFill>
              <a:latin typeface="Montserrat Medium" pitchFamily="2" charset="0"/>
            </a:endParaRPr>
          </a:p>
        </p:txBody>
      </p:sp>
      <p:sp>
        <p:nvSpPr>
          <p:cNvPr id="2" name="pole tekstowe 1">
            <a:extLst>
              <a:ext uri="{FF2B5EF4-FFF2-40B4-BE49-F238E27FC236}">
                <a16:creationId xmlns:a16="http://schemas.microsoft.com/office/drawing/2014/main" id="{8BC15511-01D6-E871-7590-F2D2040FDE1E}"/>
              </a:ext>
            </a:extLst>
          </p:cNvPr>
          <p:cNvSpPr txBox="1"/>
          <p:nvPr/>
        </p:nvSpPr>
        <p:spPr>
          <a:xfrm>
            <a:off x="254594" y="1203598"/>
            <a:ext cx="7629773" cy="2646878"/>
          </a:xfrm>
          <a:prstGeom prst="rect">
            <a:avLst/>
          </a:prstGeom>
          <a:noFill/>
        </p:spPr>
        <p:txBody>
          <a:bodyPr wrap="square" rtlCol="0">
            <a:spAutoFit/>
          </a:bodyPr>
          <a:lstStyle/>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Strong sales, satisfactory order book</a:t>
            </a: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Improved earnings and profitability</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Continued product range expansion: implementation of Fire Safety 4.0 technology and development of energy storage systems </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Plans of further operational optimisation, including through spin-off of the shared services centre, etc. </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Further geographic and product diversification </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FY 2021/22 dividend payment of PLN 0.63 per share</a:t>
            </a: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cs typeface="Tahoma" pitchFamily="34" charset="0"/>
              </a:rPr>
              <a:t>Ongoing review of strategic options</a:t>
            </a:r>
            <a:endParaRPr lang="en-gb" altLang="pl-PL" sz="1000" dirty="0">
              <a:solidFill>
                <a:schemeClr val="tx1">
                  <a:lumMod val="75000"/>
                  <a:lumOff val="25000"/>
                </a:schemeClr>
              </a:solidFill>
              <a:latin typeface="Montserrat" pitchFamily="2" charset="0"/>
              <a:cs typeface="Tahoma" pitchFamily="34" charset="0"/>
            </a:endParaRPr>
          </a:p>
          <a:p>
            <a:pPr marL="628650" lvl="1" indent="-171450" algn="l" rtl="0">
              <a:lnSpc>
                <a:spcPct val="150000"/>
              </a:lnSpc>
              <a:buClr>
                <a:srgbClr val="C00000"/>
              </a:buClr>
              <a:buSzPct val="100000"/>
              <a:buFont typeface="Arial" panose="020B0604020202020204" pitchFamily="34" charset="0"/>
              <a:buChar char="•"/>
              <a:defRPr/>
            </a:pP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endParaRPr lang="en-gb" altLang="pl-PL" sz="1000" dirty="0">
              <a:solidFill>
                <a:schemeClr val="tx1">
                  <a:lumMod val="75000"/>
                  <a:lumOff val="25000"/>
                </a:schemeClr>
              </a:solidFill>
              <a:latin typeface="Montserrat" pitchFamily="2" charset="0"/>
              <a:cs typeface="Tahoma" pitchFamily="34" charset="0"/>
            </a:endParaRPr>
          </a:p>
          <a:p>
            <a:pPr marL="628650" lvl="1" indent="-171450" algn="l" rtl="0">
              <a:buClr>
                <a:srgbClr val="C00000"/>
              </a:buClr>
              <a:buSzPct val="100000"/>
              <a:buFont typeface="Arial" panose="020B0604020202020204" pitchFamily="34" charset="0"/>
              <a:buChar char="•"/>
              <a:defRPr/>
            </a:pPr>
            <a:endParaRPr lang="en-gb" altLang="pl-PL" sz="800" dirty="0">
              <a:solidFill>
                <a:schemeClr val="tx1">
                  <a:lumMod val="75000"/>
                  <a:lumOff val="25000"/>
                </a:schemeClr>
              </a:solidFill>
              <a:latin typeface="Montserrat" pitchFamily="2" charset="0"/>
              <a:cs typeface="Tahoma" pitchFamily="34" charset="0"/>
            </a:endParaRPr>
          </a:p>
          <a:p>
            <a:pPr marL="628650" lvl="1" indent="-171450" algn="l" rtl="0">
              <a:buClr>
                <a:srgbClr val="C00000"/>
              </a:buClr>
              <a:buSzPct val="100000"/>
              <a:buFont typeface="Arial" panose="020B0604020202020204" pitchFamily="34" charset="0"/>
              <a:buChar char="•"/>
              <a:defRPr/>
            </a:pPr>
            <a:endParaRPr lang="en-gb" altLang="pl-PL" sz="800" b="1" dirty="0">
              <a:solidFill>
                <a:schemeClr val="tx1">
                  <a:lumMod val="75000"/>
                  <a:lumOff val="25000"/>
                </a:schemeClr>
              </a:solidFill>
              <a:latin typeface="Montserrat" pitchFamily="2" charset="0"/>
              <a:cs typeface="Tahoma" pitchFamily="34" charset="0"/>
            </a:endParaRPr>
          </a:p>
        </p:txBody>
      </p:sp>
    </p:spTree>
    <p:extLst>
      <p:ext uri="{BB962C8B-B14F-4D97-AF65-F5344CB8AC3E}">
        <p14:creationId xmlns:p14="http://schemas.microsoft.com/office/powerpoint/2010/main" val="3376674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01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89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B7BDA37-7BED-A20E-10DA-C0BD87FAF355}"/>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01.</a:t>
            </a:r>
            <a:endParaRPr b="1" dirty="0">
              <a:solidFill>
                <a:schemeClr val="bg1"/>
              </a:solidFill>
            </a:endParaRPr>
          </a:p>
        </p:txBody>
      </p:sp>
      <p:sp>
        <p:nvSpPr>
          <p:cNvPr id="6" name="Shape 114">
            <a:extLst>
              <a:ext uri="{FF2B5EF4-FFF2-40B4-BE49-F238E27FC236}">
                <a16:creationId xmlns:a16="http://schemas.microsoft.com/office/drawing/2014/main" id="{91D40596-37DE-F83F-D720-F9173F1DF6E2}"/>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H1 2022/23 HIGHLIGHTS</a:t>
            </a:r>
            <a:endParaRPr sz="1200" dirty="0">
              <a:solidFill>
                <a:schemeClr val="tx1">
                  <a:lumMod val="85000"/>
                  <a:lumOff val="15000"/>
                </a:schemeClr>
              </a:solidFill>
              <a:latin typeface="Montserrat Medium" pitchFamily="2" charset="0"/>
            </a:endParaRPr>
          </a:p>
        </p:txBody>
      </p:sp>
      <p:sp>
        <p:nvSpPr>
          <p:cNvPr id="3" name="pole tekstowe 2">
            <a:extLst>
              <a:ext uri="{FF2B5EF4-FFF2-40B4-BE49-F238E27FC236}">
                <a16:creationId xmlns:a16="http://schemas.microsoft.com/office/drawing/2014/main" id="{FC8176FB-B90B-1DBF-96AD-822A2AA75CB1}"/>
              </a:ext>
            </a:extLst>
          </p:cNvPr>
          <p:cNvSpPr txBox="1"/>
          <p:nvPr/>
        </p:nvSpPr>
        <p:spPr>
          <a:xfrm>
            <a:off x="251519" y="1033437"/>
            <a:ext cx="7150572" cy="2877711"/>
          </a:xfrm>
          <a:prstGeom prst="rect">
            <a:avLst/>
          </a:prstGeom>
          <a:noFill/>
        </p:spPr>
        <p:txBody>
          <a:bodyPr wrap="square" rtlCol="0">
            <a:spAutoFit/>
          </a:bodyPr>
          <a:lstStyle/>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Strong revenue growth (31%); sales in Poland up almost 36% and export sales up 26% </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Improved earnings and profitability: net profit up 30% despite a challenging market environment; gross margin at 25.9% (vs 24.6% a year earlier)</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Safe order levels: order intake of around PLN 302.2m in April to September 2022 (up 15%) </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Implementation of Fire Safety 4.0 technology through MCR Tech Lab (established in 2022)</a:t>
            </a:r>
            <a:endParaRPr lang="en-gb" sz="1000" dirty="0">
              <a:solidFill>
                <a:schemeClr val="tx1">
                  <a:lumMod val="75000"/>
                  <a:lumOff val="25000"/>
                </a:schemeClr>
              </a:solidFill>
              <a:highlight>
                <a:srgbClr val="FFFF00"/>
              </a:highlight>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Development of energy storage systems through </a:t>
            </a:r>
            <a:r>
              <a:rPr lang="en-gb" sz="1000" b="0" i="0" u="none" baseline="0" dirty="0" err="1">
                <a:solidFill>
                  <a:schemeClr val="tx1">
                    <a:lumMod val="75000"/>
                    <a:lumOff val="25000"/>
                  </a:schemeClr>
                </a:solidFill>
                <a:latin typeface="Montserrat" pitchFamily="2" charset="0"/>
                <a:ea typeface="Montserrat" pitchFamily="2" charset="0"/>
                <a:cs typeface="Montserrat" pitchFamily="2" charset="0"/>
                <a:sym typeface="Montserrat" pitchFamily="2" charset="0"/>
              </a:rPr>
              <a:t>Elmech</a:t>
            </a: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ASE</a:t>
            </a:r>
            <a:endParaRPr lang="en-gb" sz="1000" dirty="0">
              <a:solidFill>
                <a:schemeClr val="tx1">
                  <a:lumMod val="75000"/>
                  <a:lumOff val="25000"/>
                </a:schemeClr>
              </a:solidFill>
              <a:highlight>
                <a:srgbClr val="FFFF00"/>
              </a:highlight>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Further geographic and product diversification, new markets, product innovations </a:t>
            </a: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FY 2021/22 dividend payment of PLN 0.63 per share</a:t>
            </a:r>
          </a:p>
          <a:p>
            <a:pPr marL="628650" lvl="1" indent="-171450" algn="l" rtl="0">
              <a:lnSpc>
                <a:spcPct val="150000"/>
              </a:lnSpc>
              <a:buClr>
                <a:srgbClr val="C00000"/>
              </a:buClr>
              <a:buSzPct val="100000"/>
              <a:buFont typeface="Arial" panose="020B0604020202020204" pitchFamily="34" charset="0"/>
              <a:buChar char="•"/>
              <a:defRPr/>
            </a:pPr>
            <a:r>
              <a:rPr lang="en-gb" sz="1000" b="0" i="0" u="none" baseline="0" dirty="0">
                <a:solidFill>
                  <a:schemeClr val="tx1">
                    <a:lumMod val="75000"/>
                    <a:lumOff val="25000"/>
                  </a:schemeClr>
                </a:solidFill>
                <a:latin typeface="Montserrat" pitchFamily="2" charset="0"/>
                <a:cs typeface="Tahoma" pitchFamily="34" charset="0"/>
              </a:rPr>
              <a:t>Ongoing review of strategic options</a:t>
            </a:r>
            <a:endParaRPr lang="en-gb" altLang="pl-PL" sz="1000" dirty="0">
              <a:solidFill>
                <a:schemeClr val="tx1">
                  <a:lumMod val="75000"/>
                  <a:lumOff val="25000"/>
                </a:schemeClr>
              </a:solidFill>
              <a:latin typeface="Montserrat" pitchFamily="2" charset="0"/>
              <a:cs typeface="Tahoma" pitchFamily="34" charset="0"/>
            </a:endParaRPr>
          </a:p>
          <a:p>
            <a:pPr marL="628650" lvl="1" indent="-171450" algn="l" rtl="0">
              <a:lnSpc>
                <a:spcPct val="150000"/>
              </a:lnSpc>
              <a:buClr>
                <a:srgbClr val="C00000"/>
              </a:buClr>
              <a:buSzPct val="100000"/>
              <a:buFont typeface="Arial" panose="020B0604020202020204" pitchFamily="34" charset="0"/>
              <a:buChar char="•"/>
              <a:defRPr/>
            </a:pPr>
            <a:endParaRPr lang="en-gb" sz="1000" dirty="0">
              <a:solidFill>
                <a:schemeClr val="tx1">
                  <a:lumMod val="75000"/>
                  <a:lumOff val="25000"/>
                </a:schemeClr>
              </a:solidFill>
              <a:latin typeface="Montserrat" pitchFamily="2" charset="0"/>
            </a:endParaRPr>
          </a:p>
          <a:p>
            <a:pPr marL="628650" lvl="1" indent="-171450" algn="l" rtl="0">
              <a:lnSpc>
                <a:spcPct val="150000"/>
              </a:lnSpc>
              <a:buClr>
                <a:srgbClr val="C00000"/>
              </a:buClr>
              <a:buSzPct val="100000"/>
              <a:buFont typeface="Arial" panose="020B0604020202020204" pitchFamily="34" charset="0"/>
              <a:buChar char="•"/>
              <a:defRPr/>
            </a:pPr>
            <a:endParaRPr lang="en-gb" altLang="pl-PL" sz="1000" dirty="0">
              <a:solidFill>
                <a:schemeClr val="tx1">
                  <a:lumMod val="75000"/>
                  <a:lumOff val="25000"/>
                </a:schemeClr>
              </a:solidFill>
              <a:latin typeface="Montserrat" pitchFamily="2" charset="0"/>
              <a:cs typeface="Tahoma" pitchFamily="34" charset="0"/>
            </a:endParaRPr>
          </a:p>
          <a:p>
            <a:pPr marL="628650" lvl="1" indent="-171450" algn="l" rtl="0">
              <a:buClr>
                <a:srgbClr val="C00000"/>
              </a:buClr>
              <a:buSzPct val="100000"/>
              <a:buFont typeface="Arial" panose="020B0604020202020204" pitchFamily="34" charset="0"/>
              <a:buChar char="•"/>
              <a:defRPr/>
            </a:pPr>
            <a:endParaRPr lang="en-gb" altLang="pl-PL" sz="800" dirty="0">
              <a:solidFill>
                <a:schemeClr val="tx1">
                  <a:lumMod val="75000"/>
                  <a:lumOff val="25000"/>
                </a:schemeClr>
              </a:solidFill>
              <a:latin typeface="Montserrat" pitchFamily="2" charset="0"/>
              <a:cs typeface="Tahoma" pitchFamily="34" charset="0"/>
            </a:endParaRPr>
          </a:p>
          <a:p>
            <a:pPr marL="628650" lvl="1" indent="-171450" algn="l" rtl="0">
              <a:buClr>
                <a:srgbClr val="C00000"/>
              </a:buClr>
              <a:buSzPct val="100000"/>
              <a:buFont typeface="Arial" panose="020B0604020202020204" pitchFamily="34" charset="0"/>
              <a:buChar char="•"/>
              <a:defRPr/>
            </a:pPr>
            <a:endParaRPr lang="en-gb" altLang="pl-PL" sz="800" b="1" dirty="0">
              <a:solidFill>
                <a:schemeClr val="tx1">
                  <a:lumMod val="75000"/>
                  <a:lumOff val="25000"/>
                </a:schemeClr>
              </a:solidFill>
              <a:latin typeface="Montserrat" pitchFamily="2" charset="0"/>
              <a:cs typeface="Tahoma" pitchFamily="34" charset="0"/>
            </a:endParaRPr>
          </a:p>
        </p:txBody>
      </p:sp>
    </p:spTree>
    <p:extLst>
      <p:ext uri="{BB962C8B-B14F-4D97-AF65-F5344CB8AC3E}">
        <p14:creationId xmlns:p14="http://schemas.microsoft.com/office/powerpoint/2010/main" val="301870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 zegar&#10;&#10;Opis wygenerowany automatycznie">
            <a:extLst>
              <a:ext uri="{FF2B5EF4-FFF2-40B4-BE49-F238E27FC236}">
                <a16:creationId xmlns:a16="http://schemas.microsoft.com/office/drawing/2014/main" id="{FAC6E7D0-659B-FE66-E7E9-C62E1829A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247"/>
            <a:ext cx="8748464" cy="2959679"/>
          </a:xfrm>
          <a:prstGeom prst="rect">
            <a:avLst/>
          </a:prstGeom>
        </p:spPr>
      </p:pic>
      <p:sp>
        <p:nvSpPr>
          <p:cNvPr id="4" name="Shape 114">
            <a:extLst>
              <a:ext uri="{FF2B5EF4-FFF2-40B4-BE49-F238E27FC236}">
                <a16:creationId xmlns:a16="http://schemas.microsoft.com/office/drawing/2014/main" id="{A809D2E0-327A-430B-BEB4-A0EFA3064324}"/>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STRATEGY</a:t>
            </a:r>
            <a:endParaRPr sz="1200" dirty="0">
              <a:solidFill>
                <a:schemeClr val="tx1">
                  <a:lumMod val="85000"/>
                  <a:lumOff val="15000"/>
                </a:schemeClr>
              </a:solidFill>
              <a:latin typeface="Montserrat Medium" pitchFamily="2" charset="0"/>
            </a:endParaRPr>
          </a:p>
        </p:txBody>
      </p:sp>
    </p:spTree>
    <p:extLst>
      <p:ext uri="{BB962C8B-B14F-4D97-AF65-F5344CB8AC3E}">
        <p14:creationId xmlns:p14="http://schemas.microsoft.com/office/powerpoint/2010/main" val="380850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a:extLst>
              <a:ext uri="{FF2B5EF4-FFF2-40B4-BE49-F238E27FC236}">
                <a16:creationId xmlns:a16="http://schemas.microsoft.com/office/drawing/2014/main" id="{5262964E-A7D6-12FB-2290-E37FABE09C01}"/>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STRATEGY EXECUTION 1/3</a:t>
            </a:r>
            <a:endParaRPr sz="1200" dirty="0">
              <a:solidFill>
                <a:schemeClr val="tx1">
                  <a:lumMod val="85000"/>
                  <a:lumOff val="15000"/>
                </a:schemeClr>
              </a:solidFill>
              <a:latin typeface="Montserrat Medium" pitchFamily="2" charset="0"/>
            </a:endParaRPr>
          </a:p>
        </p:txBody>
      </p:sp>
      <p:sp>
        <p:nvSpPr>
          <p:cNvPr id="3" name="pole tekstowe 2">
            <a:extLst>
              <a:ext uri="{FF2B5EF4-FFF2-40B4-BE49-F238E27FC236}">
                <a16:creationId xmlns:a16="http://schemas.microsoft.com/office/drawing/2014/main" id="{9C222A23-8613-1145-0123-5D23CC0F2766}"/>
              </a:ext>
            </a:extLst>
          </p:cNvPr>
          <p:cNvSpPr txBox="1"/>
          <p:nvPr/>
        </p:nvSpPr>
        <p:spPr>
          <a:xfrm>
            <a:off x="2339752" y="1563638"/>
            <a:ext cx="4464496" cy="758797"/>
          </a:xfrm>
          <a:prstGeom prst="rect">
            <a:avLst/>
          </a:prstGeom>
        </p:spPr>
        <p:txBody>
          <a:bodyPr wrap="square" rtlCol="0" anchor="ctr">
            <a:spAutoFit/>
          </a:bodyPr>
          <a:lstStyle/>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31% sales growth</a:t>
            </a:r>
          </a:p>
          <a:p>
            <a:pPr algn="l" rtl="0">
              <a:lnSpc>
                <a:spcPct val="150000"/>
              </a:lnSpc>
              <a:buClr>
                <a:srgbClr val="C00000"/>
              </a:buClr>
            </a:pPr>
            <a:r>
              <a:rPr lang="en-gb" sz="1000" b="0" i="0" u="none" baseline="0">
                <a:solidFill>
                  <a:schemeClr val="tx1">
                    <a:lumMod val="65000"/>
                    <a:lumOff val="35000"/>
                  </a:schemeClr>
                </a:solidFill>
                <a:latin typeface="Montserrat" pitchFamily="2" charset="0"/>
                <a:ea typeface="Montserrat" pitchFamily="2" charset="0"/>
                <a:cs typeface="Montserrat" pitchFamily="2" charset="0"/>
                <a:sym typeface="Montserrat" pitchFamily="2" charset="0"/>
              </a:rPr>
              <a:t>Net debt/EBITDA = 1.1x</a:t>
            </a:r>
          </a:p>
          <a:p>
            <a:pPr algn="l" rtl="0">
              <a:lnSpc>
                <a:spcPct val="150000"/>
              </a:lnSpc>
              <a:buClr>
                <a:srgbClr val="C00000"/>
              </a:buClr>
            </a:pPr>
            <a:r>
              <a:rPr lang="en-gb" sz="1000" b="0" i="0" u="none" baseline="0">
                <a:solidFill>
                  <a:schemeClr val="tx1">
                    <a:lumMod val="65000"/>
                    <a:lumOff val="35000"/>
                  </a:schemeClr>
                </a:solidFill>
                <a:latin typeface="Montserrat" pitchFamily="2" charset="0"/>
                <a:ea typeface="Montserrat" pitchFamily="2" charset="0"/>
                <a:cs typeface="Montserrat" pitchFamily="2" charset="0"/>
                <a:sym typeface="Montserrat" pitchFamily="2" charset="0"/>
              </a:rPr>
              <a:t>ROE = 20.72% (vs strategic target of 13%)</a:t>
            </a:r>
          </a:p>
        </p:txBody>
      </p:sp>
      <p:sp>
        <p:nvSpPr>
          <p:cNvPr id="4" name="pole tekstowe 3">
            <a:extLst>
              <a:ext uri="{FF2B5EF4-FFF2-40B4-BE49-F238E27FC236}">
                <a16:creationId xmlns:a16="http://schemas.microsoft.com/office/drawing/2014/main" id="{4003BF4F-AE46-CD7B-C511-9F42C646FE84}"/>
              </a:ext>
            </a:extLst>
          </p:cNvPr>
          <p:cNvSpPr txBox="1"/>
          <p:nvPr/>
        </p:nvSpPr>
        <p:spPr>
          <a:xfrm>
            <a:off x="2339752" y="1347614"/>
            <a:ext cx="4464496" cy="246221"/>
          </a:xfrm>
          <a:prstGeom prst="rect">
            <a:avLst/>
          </a:prstGeom>
        </p:spPr>
        <p:txBody>
          <a:bodyPr wrap="square" rtlCol="0" anchor="ctr">
            <a:spAutoFit/>
          </a:bodyPr>
          <a:lstStyle/>
          <a:p>
            <a:pPr algn="l" rtl="0"/>
            <a:r>
              <a:rPr lang="en-gb" sz="1000" b="1" i="0" u="none" baseline="0">
                <a:solidFill>
                  <a:srgbClr val="DD011A"/>
                </a:solidFill>
                <a:latin typeface="Montserrat" pitchFamily="2" charset="0"/>
                <a:ea typeface="Montserrat" pitchFamily="2" charset="0"/>
                <a:cs typeface="Montserrat" pitchFamily="2" charset="0"/>
                <a:sym typeface="Montserrat" pitchFamily="2" charset="0"/>
              </a:rPr>
              <a:t>RESULTS:</a:t>
            </a:r>
          </a:p>
        </p:txBody>
      </p:sp>
      <p:sp>
        <p:nvSpPr>
          <p:cNvPr id="5" name="Prostokąt 4">
            <a:extLst>
              <a:ext uri="{FF2B5EF4-FFF2-40B4-BE49-F238E27FC236}">
                <a16:creationId xmlns:a16="http://schemas.microsoft.com/office/drawing/2014/main" id="{9BAA81E6-A14C-0530-729B-305A510FD86E}"/>
              </a:ext>
            </a:extLst>
          </p:cNvPr>
          <p:cNvSpPr/>
          <p:nvPr/>
        </p:nvSpPr>
        <p:spPr>
          <a:xfrm>
            <a:off x="2340000" y="2715766"/>
            <a:ext cx="5040560" cy="969496"/>
          </a:xfrm>
          <a:prstGeom prst="rect">
            <a:avLst/>
          </a:prstGeom>
        </p:spPr>
        <p:txBody>
          <a:bodyPr wrap="square">
            <a:spAutoFit/>
          </a:bodyPr>
          <a:lstStyle/>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Dividend policy – ca. 30% of net profit</a:t>
            </a:r>
          </a:p>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FY 2021/22 dividend payment of PLN 0.63 per share</a:t>
            </a:r>
          </a:p>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Ongoing share buyback programme</a:t>
            </a:r>
            <a:endParaRPr lang="en-gb" sz="1050" dirty="0">
              <a:solidFill>
                <a:schemeClr val="tx1">
                  <a:lumMod val="75000"/>
                  <a:lumOff val="25000"/>
                </a:schemeClr>
              </a:solidFill>
              <a:latin typeface="Montserrat" pitchFamily="2" charset="0"/>
            </a:endParaRPr>
          </a:p>
          <a:p>
            <a:endParaRPr lang="en-gb" sz="1200" dirty="0">
              <a:solidFill>
                <a:schemeClr val="tx1">
                  <a:lumMod val="75000"/>
                  <a:lumOff val="25000"/>
                </a:schemeClr>
              </a:solidFill>
            </a:endParaRPr>
          </a:p>
        </p:txBody>
      </p:sp>
      <p:sp>
        <p:nvSpPr>
          <p:cNvPr id="6" name="pole tekstowe 5">
            <a:extLst>
              <a:ext uri="{FF2B5EF4-FFF2-40B4-BE49-F238E27FC236}">
                <a16:creationId xmlns:a16="http://schemas.microsoft.com/office/drawing/2014/main" id="{EB526745-3E2E-4BDF-3794-08E7523B2376}"/>
              </a:ext>
            </a:extLst>
          </p:cNvPr>
          <p:cNvSpPr txBox="1"/>
          <p:nvPr/>
        </p:nvSpPr>
        <p:spPr>
          <a:xfrm>
            <a:off x="2340000" y="2499742"/>
            <a:ext cx="4464496" cy="246221"/>
          </a:xfrm>
          <a:prstGeom prst="rect">
            <a:avLst/>
          </a:prstGeom>
        </p:spPr>
        <p:txBody>
          <a:bodyPr wrap="square" rtlCol="0" anchor="ctr">
            <a:spAutoFit/>
          </a:bodyPr>
          <a:lstStyle/>
          <a:p>
            <a:pPr algn="l" rtl="0"/>
            <a:r>
              <a:rPr lang="en-gb" sz="1000" b="1" i="0" u="none" baseline="0">
                <a:solidFill>
                  <a:srgbClr val="DD011A"/>
                </a:solidFill>
                <a:latin typeface="Montserrat" pitchFamily="2" charset="0"/>
                <a:ea typeface="Montserrat" pitchFamily="2" charset="0"/>
                <a:cs typeface="Montserrat" pitchFamily="2" charset="0"/>
                <a:sym typeface="Montserrat" pitchFamily="2" charset="0"/>
              </a:rPr>
              <a:t>SHAREHOLDERS:</a:t>
            </a:r>
          </a:p>
        </p:txBody>
      </p:sp>
      <p:sp>
        <p:nvSpPr>
          <p:cNvPr id="7" name="pole tekstowe 6">
            <a:extLst>
              <a:ext uri="{FF2B5EF4-FFF2-40B4-BE49-F238E27FC236}">
                <a16:creationId xmlns:a16="http://schemas.microsoft.com/office/drawing/2014/main" id="{DE14ABE2-FE8C-93FC-377A-91B56E588FB2}"/>
              </a:ext>
            </a:extLst>
          </p:cNvPr>
          <p:cNvSpPr txBox="1"/>
          <p:nvPr/>
        </p:nvSpPr>
        <p:spPr>
          <a:xfrm>
            <a:off x="2340000" y="3748494"/>
            <a:ext cx="4464496" cy="246221"/>
          </a:xfrm>
          <a:prstGeom prst="rect">
            <a:avLst/>
          </a:prstGeom>
        </p:spPr>
        <p:txBody>
          <a:bodyPr wrap="square" rtlCol="0" anchor="ctr">
            <a:spAutoFit/>
          </a:bodyPr>
          <a:lstStyle/>
          <a:p>
            <a:pPr algn="l" rtl="0"/>
            <a:r>
              <a:rPr lang="en-gb" sz="1000" b="1" i="0" u="none" baseline="0">
                <a:solidFill>
                  <a:srgbClr val="DD011A"/>
                </a:solidFill>
                <a:latin typeface="Montserrat" pitchFamily="2" charset="0"/>
                <a:ea typeface="Montserrat" pitchFamily="2" charset="0"/>
                <a:cs typeface="Montserrat" pitchFamily="2" charset="0"/>
                <a:sym typeface="Montserrat" pitchFamily="2" charset="0"/>
              </a:rPr>
              <a:t>MARKET:</a:t>
            </a:r>
          </a:p>
        </p:txBody>
      </p:sp>
      <p:sp>
        <p:nvSpPr>
          <p:cNvPr id="8" name="pole tekstowe 7">
            <a:extLst>
              <a:ext uri="{FF2B5EF4-FFF2-40B4-BE49-F238E27FC236}">
                <a16:creationId xmlns:a16="http://schemas.microsoft.com/office/drawing/2014/main" id="{7978AAE3-E0E6-BA75-DDEF-34CB6ABB92B1}"/>
              </a:ext>
            </a:extLst>
          </p:cNvPr>
          <p:cNvSpPr txBox="1"/>
          <p:nvPr/>
        </p:nvSpPr>
        <p:spPr>
          <a:xfrm>
            <a:off x="2340000" y="3939902"/>
            <a:ext cx="6264448" cy="527965"/>
          </a:xfrm>
          <a:prstGeom prst="rect">
            <a:avLst/>
          </a:prstGeom>
        </p:spPr>
        <p:txBody>
          <a:bodyPr wrap="square" rtlCol="0" anchor="ctr">
            <a:spAutoFit/>
          </a:bodyPr>
          <a:lstStyle/>
          <a:p>
            <a:pPr algn="l" rtl="0">
              <a:lnSpc>
                <a:spcPct val="150000"/>
              </a:lnSpc>
              <a:buClr>
                <a:srgbClr val="C00000"/>
              </a:buCl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Stepping up exports</a:t>
            </a:r>
          </a:p>
          <a:p>
            <a:pPr algn="l" rtl="0">
              <a:lnSpc>
                <a:spcPct val="150000"/>
              </a:lnSpc>
              <a:buClr>
                <a:srgbClr val="C00000"/>
              </a:buCl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Maintaining leadership in PL and a top position among leading players in Europe</a:t>
            </a:r>
          </a:p>
        </p:txBody>
      </p:sp>
      <p:pic>
        <p:nvPicPr>
          <p:cNvPr id="12" name="Obraz 11">
            <a:extLst>
              <a:ext uri="{FF2B5EF4-FFF2-40B4-BE49-F238E27FC236}">
                <a16:creationId xmlns:a16="http://schemas.microsoft.com/office/drawing/2014/main" id="{FF74A71F-36D0-AA18-4D14-5FBB80AA7E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998764">
            <a:off x="538625" y="1805134"/>
            <a:ext cx="1351269" cy="1351269"/>
          </a:xfrm>
          <a:prstGeom prst="rect">
            <a:avLst/>
          </a:prstGeom>
        </p:spPr>
      </p:pic>
    </p:spTree>
    <p:extLst>
      <p:ext uri="{BB962C8B-B14F-4D97-AF65-F5344CB8AC3E}">
        <p14:creationId xmlns:p14="http://schemas.microsoft.com/office/powerpoint/2010/main" val="344912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a:extLst>
              <a:ext uri="{FF2B5EF4-FFF2-40B4-BE49-F238E27FC236}">
                <a16:creationId xmlns:a16="http://schemas.microsoft.com/office/drawing/2014/main" id="{5262964E-A7D6-12FB-2290-E37FABE09C01}"/>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STRATEGY EXECUTION 2/3</a:t>
            </a:r>
            <a:endParaRPr sz="1200" dirty="0">
              <a:solidFill>
                <a:schemeClr val="tx1">
                  <a:lumMod val="85000"/>
                  <a:lumOff val="15000"/>
                </a:schemeClr>
              </a:solidFill>
              <a:latin typeface="Montserrat Medium" pitchFamily="2" charset="0"/>
            </a:endParaRPr>
          </a:p>
        </p:txBody>
      </p:sp>
      <p:sp>
        <p:nvSpPr>
          <p:cNvPr id="3" name="pole tekstowe 2">
            <a:extLst>
              <a:ext uri="{FF2B5EF4-FFF2-40B4-BE49-F238E27FC236}">
                <a16:creationId xmlns:a16="http://schemas.microsoft.com/office/drawing/2014/main" id="{9C222A23-8613-1145-0123-5D23CC0F2766}"/>
              </a:ext>
            </a:extLst>
          </p:cNvPr>
          <p:cNvSpPr txBox="1"/>
          <p:nvPr/>
        </p:nvSpPr>
        <p:spPr>
          <a:xfrm>
            <a:off x="2339752" y="1677964"/>
            <a:ext cx="6048672" cy="1915140"/>
          </a:xfrm>
          <a:prstGeom prst="rect">
            <a:avLst/>
          </a:prstGeom>
        </p:spPr>
        <p:txBody>
          <a:bodyPr wrap="square" rtlCol="0" anchor="ctr">
            <a:spAutoFit/>
          </a:bodyPr>
          <a:lstStyle/>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Automation of multiple fire safety systems</a:t>
            </a:r>
          </a:p>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DFM Doors: secured certificates for gates, confirmed aspirations to be a leader in the manufacture of industrial-grade doors and gates</a:t>
            </a:r>
          </a:p>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Further certificates obtained for mcr Silboard boards; new applications researched</a:t>
            </a:r>
          </a:p>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30 R&amp;D projects underway</a:t>
            </a:r>
            <a:endParaRPr lang="en-gb" sz="1000" dirty="0">
              <a:solidFill>
                <a:schemeClr val="tx1">
                  <a:lumMod val="75000"/>
                  <a:lumOff val="25000"/>
                </a:schemeClr>
              </a:solidFill>
              <a:latin typeface="Montserrat" pitchFamily="2" charset="0"/>
            </a:endParaRPr>
          </a:p>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The new offering of energy storage systems well received by the market</a:t>
            </a:r>
            <a:endParaRPr lang="en-gb" sz="1000" dirty="0">
              <a:solidFill>
                <a:schemeClr val="tx1">
                  <a:lumMod val="75000"/>
                  <a:lumOff val="25000"/>
                </a:schemeClr>
              </a:solidFill>
              <a:latin typeface="Montserrat" pitchFamily="2" charset="0"/>
            </a:endParaRPr>
          </a:p>
          <a:p>
            <a:pPr algn="l" rtl="0">
              <a:lnSpc>
                <a:spcPct val="150000"/>
              </a:lnSpc>
              <a:buClr>
                <a:srgbClr val="C00000"/>
              </a:buClr>
            </a:pPr>
            <a:r>
              <a:rPr lang="en-gb" sz="10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Development of Fire Safety 4.0 technology through MCR Tech Lab</a:t>
            </a:r>
            <a:endParaRPr lang="en-gb" sz="1000" dirty="0">
              <a:solidFill>
                <a:schemeClr val="tx1">
                  <a:lumMod val="75000"/>
                  <a:lumOff val="25000"/>
                </a:schemeClr>
              </a:solidFill>
              <a:highlight>
                <a:srgbClr val="FFFF00"/>
              </a:highlight>
              <a:latin typeface="Montserrat" pitchFamily="2" charset="0"/>
            </a:endParaRPr>
          </a:p>
          <a:p>
            <a:pPr algn="l" rtl="0">
              <a:lnSpc>
                <a:spcPct val="150000"/>
              </a:lnSpc>
              <a:buClr>
                <a:srgbClr val="C00000"/>
              </a:buClr>
            </a:pPr>
            <a:endParaRPr lang="en-gb" sz="1000" dirty="0">
              <a:solidFill>
                <a:schemeClr val="tx1">
                  <a:lumMod val="65000"/>
                  <a:lumOff val="35000"/>
                </a:schemeClr>
              </a:solidFill>
              <a:latin typeface="Montserrat" pitchFamily="2" charset="0"/>
            </a:endParaRPr>
          </a:p>
        </p:txBody>
      </p:sp>
      <p:sp>
        <p:nvSpPr>
          <p:cNvPr id="4" name="pole tekstowe 3">
            <a:extLst>
              <a:ext uri="{FF2B5EF4-FFF2-40B4-BE49-F238E27FC236}">
                <a16:creationId xmlns:a16="http://schemas.microsoft.com/office/drawing/2014/main" id="{4003BF4F-AE46-CD7B-C511-9F42C646FE84}"/>
              </a:ext>
            </a:extLst>
          </p:cNvPr>
          <p:cNvSpPr txBox="1"/>
          <p:nvPr/>
        </p:nvSpPr>
        <p:spPr>
          <a:xfrm>
            <a:off x="2339752" y="1347614"/>
            <a:ext cx="4464496" cy="246221"/>
          </a:xfrm>
          <a:prstGeom prst="rect">
            <a:avLst/>
          </a:prstGeom>
        </p:spPr>
        <p:txBody>
          <a:bodyPr wrap="square" rtlCol="0" anchor="ctr">
            <a:spAutoFit/>
          </a:bodyPr>
          <a:lstStyle/>
          <a:p>
            <a:pPr algn="l" rtl="0"/>
            <a:r>
              <a:rPr lang="en-gb" sz="1000" b="1" i="0" u="none" baseline="0">
                <a:solidFill>
                  <a:srgbClr val="DD011A"/>
                </a:solidFill>
                <a:latin typeface="Montserrat" pitchFamily="2" charset="0"/>
                <a:ea typeface="Montserrat" pitchFamily="2" charset="0"/>
                <a:cs typeface="Montserrat" pitchFamily="2" charset="0"/>
                <a:sym typeface="Montserrat" pitchFamily="2" charset="0"/>
              </a:rPr>
              <a:t>PRODUCTS:</a:t>
            </a:r>
          </a:p>
        </p:txBody>
      </p:sp>
      <p:pic>
        <p:nvPicPr>
          <p:cNvPr id="10" name="Obraz 9">
            <a:extLst>
              <a:ext uri="{FF2B5EF4-FFF2-40B4-BE49-F238E27FC236}">
                <a16:creationId xmlns:a16="http://schemas.microsoft.com/office/drawing/2014/main" id="{5369A5DB-64B8-A91B-668A-3F1C88CC3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048495">
            <a:off x="540000" y="1803600"/>
            <a:ext cx="1350000" cy="1350000"/>
          </a:xfrm>
          <a:prstGeom prst="rect">
            <a:avLst/>
          </a:prstGeom>
        </p:spPr>
      </p:pic>
    </p:spTree>
    <p:extLst>
      <p:ext uri="{BB962C8B-B14F-4D97-AF65-F5344CB8AC3E}">
        <p14:creationId xmlns:p14="http://schemas.microsoft.com/office/powerpoint/2010/main" val="399620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a:extLst>
              <a:ext uri="{FF2B5EF4-FFF2-40B4-BE49-F238E27FC236}">
                <a16:creationId xmlns:a16="http://schemas.microsoft.com/office/drawing/2014/main" id="{5262964E-A7D6-12FB-2290-E37FABE09C01}"/>
              </a:ext>
            </a:extLst>
          </p:cNvPr>
          <p:cNvSpPr/>
          <p:nvPr/>
        </p:nvSpPr>
        <p:spPr>
          <a:xfrm>
            <a:off x="251519"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STRATEGY EXECUTION 3/3</a:t>
            </a:r>
            <a:endParaRPr sz="1200" dirty="0">
              <a:solidFill>
                <a:schemeClr val="tx1">
                  <a:lumMod val="85000"/>
                  <a:lumOff val="15000"/>
                </a:schemeClr>
              </a:solidFill>
              <a:latin typeface="Montserrat Medium" pitchFamily="2" charset="0"/>
            </a:endParaRPr>
          </a:p>
        </p:txBody>
      </p:sp>
      <p:sp>
        <p:nvSpPr>
          <p:cNvPr id="3" name="pole tekstowe 2">
            <a:extLst>
              <a:ext uri="{FF2B5EF4-FFF2-40B4-BE49-F238E27FC236}">
                <a16:creationId xmlns:a16="http://schemas.microsoft.com/office/drawing/2014/main" id="{9C222A23-8613-1145-0123-5D23CC0F2766}"/>
              </a:ext>
            </a:extLst>
          </p:cNvPr>
          <p:cNvSpPr txBox="1"/>
          <p:nvPr/>
        </p:nvSpPr>
        <p:spPr>
          <a:xfrm>
            <a:off x="2029149" y="1710638"/>
            <a:ext cx="6048672" cy="760978"/>
          </a:xfrm>
          <a:prstGeom prst="rect">
            <a:avLst/>
          </a:prstGeom>
        </p:spPr>
        <p:txBody>
          <a:bodyPr wrap="square" rtlCol="0" anchor="ctr">
            <a:spAutoFit/>
          </a:bodyPr>
          <a:lstStyle/>
          <a:p>
            <a:pPr algn="l" rtl="0">
              <a:lnSpc>
                <a:spcPct val="150000"/>
              </a:lnSpc>
              <a:buClr>
                <a:srgbClr val="C00000"/>
              </a:buCl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Building on high-quality engineering expertise – the Group designs and manufactures custom solutions to meet specific customer needs</a:t>
            </a:r>
            <a:r>
              <a:rPr lang="pl-PL"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a:t>
            </a:r>
            <a:endPar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endParaRPr>
          </a:p>
          <a:p>
            <a:pPr algn="l" rtl="0">
              <a:lnSpc>
                <a:spcPct val="150000"/>
              </a:lnSpc>
              <a:buClr>
                <a:srgbClr val="C00000"/>
              </a:buCl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The first company in Poland to implement Fire Safety 4.0 technology</a:t>
            </a:r>
            <a:endParaRPr lang="en-gb" sz="1000" dirty="0">
              <a:solidFill>
                <a:schemeClr val="tx1">
                  <a:lumMod val="75000"/>
                  <a:lumOff val="25000"/>
                </a:schemeClr>
              </a:solidFill>
              <a:latin typeface="Montserrat" pitchFamily="2" charset="0"/>
            </a:endParaRPr>
          </a:p>
        </p:txBody>
      </p:sp>
      <p:sp>
        <p:nvSpPr>
          <p:cNvPr id="4" name="pole tekstowe 3">
            <a:extLst>
              <a:ext uri="{FF2B5EF4-FFF2-40B4-BE49-F238E27FC236}">
                <a16:creationId xmlns:a16="http://schemas.microsoft.com/office/drawing/2014/main" id="{4003BF4F-AE46-CD7B-C511-9F42C646FE84}"/>
              </a:ext>
            </a:extLst>
          </p:cNvPr>
          <p:cNvSpPr txBox="1"/>
          <p:nvPr/>
        </p:nvSpPr>
        <p:spPr>
          <a:xfrm>
            <a:off x="2051720" y="1325427"/>
            <a:ext cx="4464496" cy="246221"/>
          </a:xfrm>
          <a:prstGeom prst="rect">
            <a:avLst/>
          </a:prstGeom>
        </p:spPr>
        <p:txBody>
          <a:bodyPr wrap="square" rtlCol="0" anchor="ctr">
            <a:spAutoFit/>
          </a:bodyPr>
          <a:lstStyle/>
          <a:p>
            <a:pPr algn="l" rtl="0"/>
            <a:r>
              <a:rPr lang="en-gb" sz="1000" b="1" i="0" u="none" baseline="0">
                <a:solidFill>
                  <a:srgbClr val="DD011A"/>
                </a:solidFill>
                <a:latin typeface="Montserrat" pitchFamily="2" charset="0"/>
                <a:ea typeface="Montserrat" pitchFamily="2" charset="0"/>
                <a:cs typeface="Montserrat" pitchFamily="2" charset="0"/>
                <a:sym typeface="Montserrat" pitchFamily="2" charset="0"/>
              </a:rPr>
              <a:t>BUSINESS MODEL:</a:t>
            </a:r>
          </a:p>
        </p:txBody>
      </p:sp>
      <p:sp>
        <p:nvSpPr>
          <p:cNvPr id="7" name="pole tekstowe 6">
            <a:extLst>
              <a:ext uri="{FF2B5EF4-FFF2-40B4-BE49-F238E27FC236}">
                <a16:creationId xmlns:a16="http://schemas.microsoft.com/office/drawing/2014/main" id="{DE14ABE2-FE8C-93FC-377A-91B56E588FB2}"/>
              </a:ext>
            </a:extLst>
          </p:cNvPr>
          <p:cNvSpPr txBox="1"/>
          <p:nvPr/>
        </p:nvSpPr>
        <p:spPr>
          <a:xfrm>
            <a:off x="2051720" y="2749595"/>
            <a:ext cx="4464496" cy="246221"/>
          </a:xfrm>
          <a:prstGeom prst="rect">
            <a:avLst/>
          </a:prstGeom>
        </p:spPr>
        <p:txBody>
          <a:bodyPr wrap="square" rtlCol="0" anchor="ctr">
            <a:spAutoFit/>
          </a:bodyPr>
          <a:lstStyle/>
          <a:p>
            <a:pPr algn="l" rtl="0"/>
            <a:r>
              <a:rPr lang="en-gb" sz="1000" b="1" i="0" u="none" baseline="0">
                <a:solidFill>
                  <a:srgbClr val="DD011A"/>
                </a:solidFill>
                <a:latin typeface="Montserrat" pitchFamily="2" charset="0"/>
                <a:ea typeface="Montserrat" pitchFamily="2" charset="0"/>
                <a:cs typeface="Montserrat" pitchFamily="2" charset="0"/>
                <a:sym typeface="Montserrat" pitchFamily="2" charset="0"/>
              </a:rPr>
              <a:t>SUSTAINABILITY:</a:t>
            </a:r>
          </a:p>
        </p:txBody>
      </p:sp>
      <p:sp>
        <p:nvSpPr>
          <p:cNvPr id="8" name="pole tekstowe 7">
            <a:extLst>
              <a:ext uri="{FF2B5EF4-FFF2-40B4-BE49-F238E27FC236}">
                <a16:creationId xmlns:a16="http://schemas.microsoft.com/office/drawing/2014/main" id="{7978AAE3-E0E6-BA75-DDEF-34CB6ABB92B1}"/>
              </a:ext>
            </a:extLst>
          </p:cNvPr>
          <p:cNvSpPr txBox="1"/>
          <p:nvPr/>
        </p:nvSpPr>
        <p:spPr>
          <a:xfrm>
            <a:off x="2051720" y="3111232"/>
            <a:ext cx="6336260" cy="991810"/>
          </a:xfrm>
          <a:prstGeom prst="rect">
            <a:avLst/>
          </a:prstGeom>
        </p:spPr>
        <p:txBody>
          <a:bodyPr wrap="square" rtlCol="0" anchor="ctr">
            <a:spAutoFit/>
          </a:bodyPr>
          <a:lstStyle/>
          <a:p>
            <a:pPr algn="l" rtl="0">
              <a:lnSpc>
                <a:spcPct val="150000"/>
              </a:lnSpc>
              <a:buClr>
                <a:srgbClr val="C00000"/>
              </a:buClr>
              <a:defRPr sz="1100">
                <a:solidFill>
                  <a:srgbClr val="404040"/>
                </a:solidFill>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Increasing energy efficiency and lowering carbon footprint  </a:t>
            </a:r>
          </a:p>
          <a:p>
            <a:pPr algn="l" rtl="0">
              <a:lnSpc>
                <a:spcPct val="150000"/>
              </a:lnSpc>
              <a:buClr>
                <a:srgbClr val="C00000"/>
              </a:buClr>
              <a:defRPr sz="1100">
                <a:solidFill>
                  <a:srgbClr val="404040"/>
                </a:solidFill>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Bringing online of a 1MW solar farm (covering the electricity demand of the </a:t>
            </a:r>
            <a:r>
              <a:rPr lang="en-gb" sz="1000" b="0" i="0" u="none" baseline="0" dirty="0" err="1">
                <a:solidFill>
                  <a:schemeClr val="tx1">
                    <a:lumMod val="75000"/>
                    <a:lumOff val="25000"/>
                  </a:schemeClr>
                </a:solidFill>
                <a:latin typeface="Montserrat" pitchFamily="2" charset="0"/>
                <a:ea typeface="Montserrat" pitchFamily="2" charset="0"/>
                <a:cs typeface="Montserrat" pitchFamily="2" charset="0"/>
                <a:sym typeface="Montserrat" pitchFamily="2" charset="0"/>
              </a:rPr>
              <a:t>Cieplewo</a:t>
            </a: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plant and the Gdańsk office) and two 50kWp PV systems at the plants located in </a:t>
            </a:r>
            <a:r>
              <a:rPr lang="en-gb" sz="1000" b="0" i="0" u="none" baseline="0" dirty="0" err="1">
                <a:solidFill>
                  <a:schemeClr val="tx1">
                    <a:lumMod val="75000"/>
                    <a:lumOff val="25000"/>
                  </a:schemeClr>
                </a:solidFill>
                <a:latin typeface="Montserrat" pitchFamily="2" charset="0"/>
                <a:ea typeface="Montserrat" pitchFamily="2" charset="0"/>
                <a:cs typeface="Montserrat" pitchFamily="2" charset="0"/>
                <a:sym typeface="Montserrat" pitchFamily="2" charset="0"/>
              </a:rPr>
              <a:t>Cieplewo</a:t>
            </a: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and near Płock</a:t>
            </a:r>
          </a:p>
          <a:p>
            <a:pPr algn="l" rtl="0">
              <a:lnSpc>
                <a:spcPct val="150000"/>
              </a:lnSpc>
              <a:buClr>
                <a:srgbClr val="C00000"/>
              </a:buClr>
              <a:defRPr sz="1100">
                <a:solidFill>
                  <a:srgbClr val="404040"/>
                </a:solidFill>
              </a:defRPr>
            </a:pP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Plans to use </a:t>
            </a:r>
            <a:r>
              <a:rPr lang="en-gb" sz="1000" b="0" i="0" u="none" baseline="0" dirty="0" err="1">
                <a:solidFill>
                  <a:schemeClr val="tx1">
                    <a:lumMod val="75000"/>
                    <a:lumOff val="25000"/>
                  </a:schemeClr>
                </a:solidFill>
                <a:latin typeface="Montserrat" pitchFamily="2" charset="0"/>
                <a:ea typeface="Montserrat" pitchFamily="2" charset="0"/>
                <a:cs typeface="Montserrat" pitchFamily="2" charset="0"/>
                <a:sym typeface="Montserrat" pitchFamily="2" charset="0"/>
              </a:rPr>
              <a:t>Elmech</a:t>
            </a:r>
            <a:r>
              <a:rPr lang="en-gb" sz="1000" b="0" i="0" u="none" baseline="0" dirty="0">
                <a:solidFill>
                  <a:schemeClr val="tx1">
                    <a:lumMod val="75000"/>
                    <a:lumOff val="25000"/>
                  </a:schemeClr>
                </a:solidFill>
                <a:latin typeface="Montserrat" pitchFamily="2" charset="0"/>
                <a:ea typeface="Montserrat" pitchFamily="2" charset="0"/>
                <a:cs typeface="Montserrat" pitchFamily="2" charset="0"/>
                <a:sym typeface="Montserrat" pitchFamily="2" charset="0"/>
              </a:rPr>
              <a:t> energy storage systems at the Group’s plants and offices</a:t>
            </a:r>
            <a:endParaRPr lang="en-gb" sz="1000" dirty="0">
              <a:solidFill>
                <a:schemeClr val="tx1">
                  <a:lumMod val="75000"/>
                  <a:lumOff val="25000"/>
                </a:schemeClr>
              </a:solidFill>
              <a:latin typeface="Montserrat" pitchFamily="2" charset="0"/>
            </a:endParaRPr>
          </a:p>
        </p:txBody>
      </p:sp>
      <p:pic>
        <p:nvPicPr>
          <p:cNvPr id="6" name="Obraz 5">
            <a:extLst>
              <a:ext uri="{FF2B5EF4-FFF2-40B4-BE49-F238E27FC236}">
                <a16:creationId xmlns:a16="http://schemas.microsoft.com/office/drawing/2014/main" id="{DCC644BF-474E-CF2E-3527-242BD1A8B0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091582">
            <a:off x="396314" y="1796616"/>
            <a:ext cx="1350000" cy="1350000"/>
          </a:xfrm>
          <a:prstGeom prst="rect">
            <a:avLst/>
          </a:prstGeom>
        </p:spPr>
      </p:pic>
    </p:spTree>
    <p:extLst>
      <p:ext uri="{BB962C8B-B14F-4D97-AF65-F5344CB8AC3E}">
        <p14:creationId xmlns:p14="http://schemas.microsoft.com/office/powerpoint/2010/main" val="36878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14">
            <a:extLst>
              <a:ext uri="{FF2B5EF4-FFF2-40B4-BE49-F238E27FC236}">
                <a16:creationId xmlns:a16="http://schemas.microsoft.com/office/drawing/2014/main" id="{5AF931CC-CDEC-8ABB-3213-02C018864E81}"/>
              </a:ext>
            </a:extLst>
          </p:cNvPr>
          <p:cNvSpPr/>
          <p:nvPr/>
        </p:nvSpPr>
        <p:spPr>
          <a:xfrm>
            <a:off x="7399284" y="3159773"/>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04.</a:t>
            </a:r>
            <a:endParaRPr b="1" dirty="0">
              <a:solidFill>
                <a:schemeClr val="bg1"/>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Prostokąt 1">
            <a:extLst>
              <a:ext uri="{FF2B5EF4-FFF2-40B4-BE49-F238E27FC236}">
                <a16:creationId xmlns:a16="http://schemas.microsoft.com/office/drawing/2014/main" id="{36B36BAE-E94D-2F2E-C214-021FA38F1D31}"/>
              </a:ext>
            </a:extLst>
          </p:cNvPr>
          <p:cNvSpPr/>
          <p:nvPr/>
        </p:nvSpPr>
        <p:spPr>
          <a:xfrm>
            <a:off x="539552" y="2092122"/>
            <a:ext cx="3024336" cy="71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 name="Shape 114">
            <a:extLst>
              <a:ext uri="{FF2B5EF4-FFF2-40B4-BE49-F238E27FC236}">
                <a16:creationId xmlns:a16="http://schemas.microsoft.com/office/drawing/2014/main" id="{7D3363B4-496E-8762-6E4A-11746A290586}"/>
              </a:ext>
            </a:extLst>
          </p:cNvPr>
          <p:cNvSpPr/>
          <p:nvPr/>
        </p:nvSpPr>
        <p:spPr>
          <a:xfrm>
            <a:off x="722072" y="2139702"/>
            <a:ext cx="633626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400" b="1" i="0" u="none" baseline="0">
                <a:solidFill>
                  <a:schemeClr val="tx1"/>
                </a:solidFill>
                <a:latin typeface="Montserrat" pitchFamily="2" charset="0"/>
                <a:ea typeface="Montserrat" pitchFamily="2" charset="0"/>
                <a:cs typeface="Montserrat" pitchFamily="2" charset="0"/>
                <a:sym typeface="Montserrat" pitchFamily="2" charset="0"/>
              </a:rPr>
              <a:t>FINANCIAL RESULTS</a:t>
            </a:r>
            <a:endParaRPr sz="1400" b="1" dirty="0">
              <a:solidFill>
                <a:schemeClr val="tx1"/>
              </a:solidFill>
              <a:latin typeface="Montserrat" pitchFamily="2" charset="0"/>
            </a:endParaRPr>
          </a:p>
        </p:txBody>
      </p:sp>
      <p:sp>
        <p:nvSpPr>
          <p:cNvPr id="5" name="Shape 114">
            <a:extLst>
              <a:ext uri="{FF2B5EF4-FFF2-40B4-BE49-F238E27FC236}">
                <a16:creationId xmlns:a16="http://schemas.microsoft.com/office/drawing/2014/main" id="{1A390D87-6B41-6F1A-C388-7A50F2D417A3}"/>
              </a:ext>
            </a:extLst>
          </p:cNvPr>
          <p:cNvSpPr/>
          <p:nvPr/>
        </p:nvSpPr>
        <p:spPr>
          <a:xfrm>
            <a:off x="756020" y="2355726"/>
            <a:ext cx="633626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400" b="0" i="0" u="none" baseline="0">
                <a:solidFill>
                  <a:schemeClr val="tx1">
                    <a:lumMod val="85000"/>
                    <a:lumOff val="15000"/>
                  </a:schemeClr>
                </a:solidFill>
                <a:latin typeface="Montserrat" pitchFamily="2" charset="0"/>
                <a:ea typeface="Montserrat" pitchFamily="2" charset="0"/>
                <a:cs typeface="Montserrat" pitchFamily="2" charset="0"/>
                <a:sym typeface="Montserrat" pitchFamily="2" charset="0"/>
              </a:rPr>
              <a:t>H1 2022/23</a:t>
            </a:r>
            <a:endParaRPr sz="1400" dirty="0">
              <a:solidFill>
                <a:schemeClr val="tx1">
                  <a:lumMod val="85000"/>
                  <a:lumOff val="15000"/>
                </a:schemeClr>
              </a:solidFill>
              <a:latin typeface="Montserrat" pitchFamily="2" charset="0"/>
            </a:endParaRPr>
          </a:p>
        </p:txBody>
      </p:sp>
    </p:spTree>
    <p:extLst>
      <p:ext uri="{BB962C8B-B14F-4D97-AF65-F5344CB8AC3E}">
        <p14:creationId xmlns:p14="http://schemas.microsoft.com/office/powerpoint/2010/main" val="347623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D710EB19-2F90-4FB7-DDB0-28F60CC23103}"/>
              </a:ext>
            </a:extLst>
          </p:cNvPr>
          <p:cNvSpPr/>
          <p:nvPr/>
        </p:nvSpPr>
        <p:spPr>
          <a:xfrm>
            <a:off x="251519" y="246648"/>
            <a:ext cx="504057"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900">
                <a:solidFill>
                  <a:srgbClr val="404040"/>
                </a:solidFill>
              </a:defRPr>
            </a:lvl1pPr>
          </a:lstStyle>
          <a:p>
            <a:pPr algn="l" rtl="0"/>
            <a:r>
              <a:rPr lang="en-gb" b="1" i="0" u="none" baseline="0">
                <a:solidFill>
                  <a:schemeClr val="bg1"/>
                </a:solidFill>
              </a:rPr>
              <a:t>04.</a:t>
            </a:r>
            <a:endParaRPr b="1" dirty="0">
              <a:solidFill>
                <a:schemeClr val="bg1"/>
              </a:solidFill>
            </a:endParaRPr>
          </a:p>
        </p:txBody>
      </p:sp>
      <p:sp>
        <p:nvSpPr>
          <p:cNvPr id="6" name="Shape 114">
            <a:extLst>
              <a:ext uri="{FF2B5EF4-FFF2-40B4-BE49-F238E27FC236}">
                <a16:creationId xmlns:a16="http://schemas.microsoft.com/office/drawing/2014/main" id="{8D5E0D59-5807-CFA5-FF6B-863E660571E3}"/>
              </a:ext>
            </a:extLst>
          </p:cNvPr>
          <p:cNvSpPr/>
          <p:nvPr/>
        </p:nvSpPr>
        <p:spPr>
          <a:xfrm>
            <a:off x="250708" y="630000"/>
            <a:ext cx="6336260"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900">
                <a:solidFill>
                  <a:srgbClr val="404040"/>
                </a:solidFill>
              </a:defRPr>
            </a:lvl1pPr>
          </a:lstStyle>
          <a:p>
            <a:pPr algn="l" rtl="0"/>
            <a:r>
              <a:rPr lang="en-gb" sz="1200" b="0" i="0" u="none" baseline="0">
                <a:solidFill>
                  <a:schemeClr val="tx1">
                    <a:lumMod val="85000"/>
                    <a:lumOff val="15000"/>
                  </a:schemeClr>
                </a:solidFill>
                <a:latin typeface="Montserrat Medium" pitchFamily="2" charset="0"/>
                <a:ea typeface="Montserrat Medium" pitchFamily="2" charset="0"/>
                <a:cs typeface="Montserrat Medium" pitchFamily="2" charset="0"/>
                <a:sym typeface="Montserrat Medium" pitchFamily="2" charset="0"/>
              </a:rPr>
              <a:t>DOUBLE-DIGIT SALES GROWTH POSTED BY THE GROUP</a:t>
            </a:r>
            <a:endParaRPr sz="1200" dirty="0">
              <a:solidFill>
                <a:schemeClr val="tx1">
                  <a:lumMod val="85000"/>
                  <a:lumOff val="15000"/>
                </a:schemeClr>
              </a:solidFill>
              <a:latin typeface="Montserrat Medium" pitchFamily="2" charset="0"/>
            </a:endParaRPr>
          </a:p>
        </p:txBody>
      </p:sp>
      <p:grpSp>
        <p:nvGrpSpPr>
          <p:cNvPr id="7" name="Grupa 6">
            <a:extLst>
              <a:ext uri="{FF2B5EF4-FFF2-40B4-BE49-F238E27FC236}">
                <a16:creationId xmlns:a16="http://schemas.microsoft.com/office/drawing/2014/main" id="{4DE40E9A-77DC-B08C-F7A5-110896513699}"/>
              </a:ext>
            </a:extLst>
          </p:cNvPr>
          <p:cNvGrpSpPr/>
          <p:nvPr/>
        </p:nvGrpSpPr>
        <p:grpSpPr>
          <a:xfrm>
            <a:off x="417278" y="1194941"/>
            <a:ext cx="8309444" cy="2729573"/>
            <a:chOff x="439020" y="906909"/>
            <a:chExt cx="8309444" cy="2729573"/>
          </a:xfrm>
        </p:grpSpPr>
        <p:sp>
          <p:nvSpPr>
            <p:cNvPr id="8" name="pole tekstowe 29">
              <a:extLst>
                <a:ext uri="{FF2B5EF4-FFF2-40B4-BE49-F238E27FC236}">
                  <a16:creationId xmlns:a16="http://schemas.microsoft.com/office/drawing/2014/main" id="{5ADC430F-90FA-0211-982D-6A47CB6314CC}"/>
                </a:ext>
              </a:extLst>
            </p:cNvPr>
            <p:cNvSpPr txBox="1">
              <a:spLocks noChangeArrowheads="1"/>
            </p:cNvSpPr>
            <p:nvPr/>
          </p:nvSpPr>
          <p:spPr bwMode="auto">
            <a:xfrm>
              <a:off x="1425390" y="906909"/>
              <a:ext cx="24700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Medium" pitchFamily="2" charset="0"/>
                  <a:cs typeface="Tahoma" pitchFamily="34" charset="0"/>
                </a:rPr>
                <a:t>Quarterly sales [PLNm]</a:t>
              </a:r>
            </a:p>
          </p:txBody>
        </p:sp>
        <p:sp>
          <p:nvSpPr>
            <p:cNvPr id="9" name="pole tekstowe 29">
              <a:extLst>
                <a:ext uri="{FF2B5EF4-FFF2-40B4-BE49-F238E27FC236}">
                  <a16:creationId xmlns:a16="http://schemas.microsoft.com/office/drawing/2014/main" id="{0BF21DF3-E875-4D70-7926-14ECB8AD3355}"/>
                </a:ext>
              </a:extLst>
            </p:cNvPr>
            <p:cNvSpPr txBox="1">
              <a:spLocks noChangeArrowheads="1"/>
            </p:cNvSpPr>
            <p:nvPr/>
          </p:nvSpPr>
          <p:spPr bwMode="auto">
            <a:xfrm>
              <a:off x="6352977" y="907168"/>
              <a:ext cx="20824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defRPr/>
              </a:pPr>
              <a:r>
                <a:rPr lang="en-gb" sz="1000" b="0" i="0" u="none" baseline="0">
                  <a:solidFill>
                    <a:schemeClr val="tx1">
                      <a:lumMod val="75000"/>
                      <a:lumOff val="25000"/>
                    </a:schemeClr>
                  </a:solidFill>
                  <a:latin typeface="Montserrat Medium" pitchFamily="2" charset="0"/>
                  <a:cs typeface="Tahoma" pitchFamily="34" charset="0"/>
                </a:rPr>
                <a:t>H1 2022/23 sales [PLNm]</a:t>
              </a:r>
            </a:p>
          </p:txBody>
        </p:sp>
        <p:grpSp>
          <p:nvGrpSpPr>
            <p:cNvPr id="10" name="Grupa 9">
              <a:extLst>
                <a:ext uri="{FF2B5EF4-FFF2-40B4-BE49-F238E27FC236}">
                  <a16:creationId xmlns:a16="http://schemas.microsoft.com/office/drawing/2014/main" id="{BC8D5B8F-0E1B-8D57-D6FC-1952DE103E38}"/>
                </a:ext>
              </a:extLst>
            </p:cNvPr>
            <p:cNvGrpSpPr/>
            <p:nvPr/>
          </p:nvGrpSpPr>
          <p:grpSpPr>
            <a:xfrm>
              <a:off x="439020" y="1245409"/>
              <a:ext cx="4749703" cy="2391073"/>
              <a:chOff x="439020" y="1178546"/>
              <a:chExt cx="4749703" cy="2391073"/>
            </a:xfrm>
          </p:grpSpPr>
          <p:graphicFrame>
            <p:nvGraphicFramePr>
              <p:cNvPr id="18" name="Wykres 17">
                <a:extLst>
                  <a:ext uri="{FF2B5EF4-FFF2-40B4-BE49-F238E27FC236}">
                    <a16:creationId xmlns:a16="http://schemas.microsoft.com/office/drawing/2014/main" id="{752CD8F1-71FA-4714-E6C0-A0981A416718}"/>
                  </a:ext>
                </a:extLst>
              </p:cNvPr>
              <p:cNvGraphicFramePr/>
              <p:nvPr>
                <p:extLst>
                  <p:ext uri="{D42A27DB-BD31-4B8C-83A1-F6EECF244321}">
                    <p14:modId xmlns:p14="http://schemas.microsoft.com/office/powerpoint/2010/main" val="3794374155"/>
                  </p:ext>
                </p:extLst>
              </p:nvPr>
            </p:nvGraphicFramePr>
            <p:xfrm>
              <a:off x="439020" y="1352466"/>
              <a:ext cx="4749703" cy="1986319"/>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80">
                <a:extLst>
                  <a:ext uri="{FF2B5EF4-FFF2-40B4-BE49-F238E27FC236}">
                    <a16:creationId xmlns:a16="http://schemas.microsoft.com/office/drawing/2014/main" id="{EF2AD78F-23BE-4A45-E941-0918F479BED1}"/>
                  </a:ext>
                </a:extLst>
              </p:cNvPr>
              <p:cNvSpPr txBox="1">
                <a:spLocks noChangeArrowheads="1"/>
              </p:cNvSpPr>
              <p:nvPr/>
            </p:nvSpPr>
            <p:spPr bwMode="auto">
              <a:xfrm>
                <a:off x="3729646" y="1178546"/>
                <a:ext cx="113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1000" b="1" i="0" u="none" baseline="0">
                    <a:solidFill>
                      <a:schemeClr val="tx1">
                        <a:lumMod val="75000"/>
                        <a:lumOff val="25000"/>
                      </a:schemeClr>
                    </a:solidFill>
                    <a:latin typeface="Montserrat" pitchFamily="2" charset="0"/>
                    <a:cs typeface="Tahoma" pitchFamily="34" charset="0"/>
                  </a:rPr>
                  <a:t>+33% YoY</a:t>
                </a:r>
                <a:endParaRPr lang="en-gb" sz="1000" dirty="0">
                  <a:solidFill>
                    <a:schemeClr val="tx1">
                      <a:lumMod val="75000"/>
                      <a:lumOff val="25000"/>
                    </a:schemeClr>
                  </a:solidFill>
                  <a:latin typeface="Montserrat" pitchFamily="2" charset="0"/>
                  <a:cs typeface="Tahoma" pitchFamily="34" charset="0"/>
                </a:endParaRPr>
              </a:p>
            </p:txBody>
          </p:sp>
          <p:cxnSp>
            <p:nvCxnSpPr>
              <p:cNvPr id="17" name="Łącznik łamany 14">
                <a:extLst>
                  <a:ext uri="{FF2B5EF4-FFF2-40B4-BE49-F238E27FC236}">
                    <a16:creationId xmlns:a16="http://schemas.microsoft.com/office/drawing/2014/main" id="{42F2902C-7723-E746-B6E8-946B251070C1}"/>
                  </a:ext>
                </a:extLst>
              </p:cNvPr>
              <p:cNvCxnSpPr>
                <a:cxnSpLocks noChangeShapeType="1"/>
              </p:cNvCxnSpPr>
              <p:nvPr/>
            </p:nvCxnSpPr>
            <p:spPr bwMode="auto">
              <a:xfrm rot="5400000" flipH="1" flipV="1">
                <a:off x="4269798" y="740783"/>
                <a:ext cx="144000" cy="1512000"/>
              </a:xfrm>
              <a:prstGeom prst="bentConnector2">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Łącznik prosty 18">
                <a:extLst>
                  <a:ext uri="{FF2B5EF4-FFF2-40B4-BE49-F238E27FC236}">
                    <a16:creationId xmlns:a16="http://schemas.microsoft.com/office/drawing/2014/main" id="{9AEC3D63-9DF7-163E-6797-613FE6555462}"/>
                  </a:ext>
                </a:extLst>
              </p:cNvPr>
              <p:cNvCxnSpPr/>
              <p:nvPr/>
            </p:nvCxnSpPr>
            <p:spPr>
              <a:xfrm>
                <a:off x="1857438" y="3060045"/>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037C9A52-82BE-8B0B-114F-C245EC2B257A}"/>
                  </a:ext>
                </a:extLst>
              </p:cNvPr>
              <p:cNvCxnSpPr/>
              <p:nvPr/>
            </p:nvCxnSpPr>
            <p:spPr>
              <a:xfrm>
                <a:off x="3153582" y="3060045"/>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
            <p:nvSpPr>
              <p:cNvPr id="21" name="pole tekstowe 20">
                <a:extLst>
                  <a:ext uri="{FF2B5EF4-FFF2-40B4-BE49-F238E27FC236}">
                    <a16:creationId xmlns:a16="http://schemas.microsoft.com/office/drawing/2014/main" id="{DA69E195-5F06-9ABF-4580-ACAABDF41E6D}"/>
                  </a:ext>
                </a:extLst>
              </p:cNvPr>
              <p:cNvSpPr txBox="1"/>
              <p:nvPr/>
            </p:nvSpPr>
            <p:spPr>
              <a:xfrm>
                <a:off x="633302" y="3354175"/>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2019/2020</a:t>
                </a:r>
              </a:p>
            </p:txBody>
          </p:sp>
          <p:sp>
            <p:nvSpPr>
              <p:cNvPr id="22" name="pole tekstowe 21">
                <a:extLst>
                  <a:ext uri="{FF2B5EF4-FFF2-40B4-BE49-F238E27FC236}">
                    <a16:creationId xmlns:a16="http://schemas.microsoft.com/office/drawing/2014/main" id="{71E57B85-1A4B-69D3-C01F-30CDD1CAEAF2}"/>
                  </a:ext>
                </a:extLst>
              </p:cNvPr>
              <p:cNvSpPr txBox="1"/>
              <p:nvPr/>
            </p:nvSpPr>
            <p:spPr>
              <a:xfrm>
                <a:off x="1929446" y="3342040"/>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2020/2021</a:t>
                </a:r>
              </a:p>
            </p:txBody>
          </p:sp>
          <p:sp>
            <p:nvSpPr>
              <p:cNvPr id="23" name="pole tekstowe 22">
                <a:extLst>
                  <a:ext uri="{FF2B5EF4-FFF2-40B4-BE49-F238E27FC236}">
                    <a16:creationId xmlns:a16="http://schemas.microsoft.com/office/drawing/2014/main" id="{51043D96-0D1C-B715-20EA-2952DD2C6EAE}"/>
                  </a:ext>
                </a:extLst>
              </p:cNvPr>
              <p:cNvSpPr txBox="1"/>
              <p:nvPr/>
            </p:nvSpPr>
            <p:spPr>
              <a:xfrm>
                <a:off x="3153582" y="3342040"/>
                <a:ext cx="1224136" cy="215444"/>
              </a:xfrm>
              <a:prstGeom prst="rect">
                <a:avLst/>
              </a:prstGeom>
              <a:noFill/>
            </p:spPr>
            <p:txBody>
              <a:bodyPr wrap="square" rtlCol="0">
                <a:spAutoFit/>
              </a:bodyPr>
              <a:lstStyle/>
              <a:p>
                <a:pPr algn="ctr" rtl="0"/>
                <a:r>
                  <a:rPr lang="en-gb" sz="800" b="0" i="0" u="none" baseline="0">
                    <a:solidFill>
                      <a:schemeClr val="tx1">
                        <a:lumMod val="75000"/>
                        <a:lumOff val="25000"/>
                      </a:schemeClr>
                    </a:solidFill>
                    <a:latin typeface="Montserrat" pitchFamily="2" charset="0"/>
                    <a:ea typeface="Montserrat" pitchFamily="2" charset="0"/>
                    <a:cs typeface="Montserrat" pitchFamily="2" charset="0"/>
                    <a:sym typeface="Montserrat" pitchFamily="2" charset="0"/>
                  </a:rPr>
                  <a:t>2021/2022</a:t>
                </a:r>
              </a:p>
            </p:txBody>
          </p:sp>
        </p:grpSp>
        <p:grpSp>
          <p:nvGrpSpPr>
            <p:cNvPr id="11" name="Grupa 10">
              <a:extLst>
                <a:ext uri="{FF2B5EF4-FFF2-40B4-BE49-F238E27FC236}">
                  <a16:creationId xmlns:a16="http://schemas.microsoft.com/office/drawing/2014/main" id="{2D56A23A-705D-2241-930B-004AA63F7A23}"/>
                </a:ext>
              </a:extLst>
            </p:cNvPr>
            <p:cNvGrpSpPr/>
            <p:nvPr/>
          </p:nvGrpSpPr>
          <p:grpSpPr>
            <a:xfrm>
              <a:off x="6039949" y="1203598"/>
              <a:ext cx="2708515" cy="2197685"/>
              <a:chOff x="6258193" y="1377812"/>
              <a:chExt cx="2708515" cy="2197685"/>
            </a:xfrm>
          </p:grpSpPr>
          <p:graphicFrame>
            <p:nvGraphicFramePr>
              <p:cNvPr id="12" name="Wykres 11">
                <a:extLst>
                  <a:ext uri="{FF2B5EF4-FFF2-40B4-BE49-F238E27FC236}">
                    <a16:creationId xmlns:a16="http://schemas.microsoft.com/office/drawing/2014/main" id="{F521E0EC-1CAF-0910-E87A-CCD7EA6E6812}"/>
                  </a:ext>
                </a:extLst>
              </p:cNvPr>
              <p:cNvGraphicFramePr/>
              <p:nvPr>
                <p:extLst>
                  <p:ext uri="{D42A27DB-BD31-4B8C-83A1-F6EECF244321}">
                    <p14:modId xmlns:p14="http://schemas.microsoft.com/office/powerpoint/2010/main" val="1139323959"/>
                  </p:ext>
                </p:extLst>
              </p:nvPr>
            </p:nvGraphicFramePr>
            <p:xfrm>
              <a:off x="6258193" y="1377812"/>
              <a:ext cx="2708515" cy="219768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upa 13">
                <a:extLst>
                  <a:ext uri="{FF2B5EF4-FFF2-40B4-BE49-F238E27FC236}">
                    <a16:creationId xmlns:a16="http://schemas.microsoft.com/office/drawing/2014/main" id="{C3FE16A5-32CA-1736-E9EC-1537F88EA460}"/>
                  </a:ext>
                </a:extLst>
              </p:cNvPr>
              <p:cNvGrpSpPr>
                <a:grpSpLocks/>
              </p:cNvGrpSpPr>
              <p:nvPr/>
            </p:nvGrpSpPr>
            <p:grpSpPr bwMode="auto">
              <a:xfrm>
                <a:off x="6900218" y="1419781"/>
                <a:ext cx="1512168" cy="427429"/>
                <a:chOff x="910674" y="1898216"/>
                <a:chExt cx="1873305" cy="569351"/>
              </a:xfrm>
            </p:grpSpPr>
            <p:cxnSp>
              <p:nvCxnSpPr>
                <p:cNvPr id="14" name="Łącznik łamany 14">
                  <a:extLst>
                    <a:ext uri="{FF2B5EF4-FFF2-40B4-BE49-F238E27FC236}">
                      <a16:creationId xmlns:a16="http://schemas.microsoft.com/office/drawing/2014/main" id="{467F3022-D3C2-D4B0-60B7-0B1AD0008DFE}"/>
                    </a:ext>
                  </a:extLst>
                </p:cNvPr>
                <p:cNvCxnSpPr>
                  <a:cxnSpLocks noChangeShapeType="1"/>
                </p:cNvCxnSpPr>
                <p:nvPr/>
              </p:nvCxnSpPr>
              <p:spPr bwMode="auto">
                <a:xfrm flipV="1">
                  <a:off x="910674" y="2230224"/>
                  <a:ext cx="1873305" cy="237343"/>
                </a:xfrm>
                <a:prstGeom prst="bentConnector3">
                  <a:avLst>
                    <a:gd name="adj1" fmla="val -338"/>
                  </a:avLst>
                </a:prstGeom>
                <a:noFill/>
                <a:ln w="9525"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80">
                  <a:extLst>
                    <a:ext uri="{FF2B5EF4-FFF2-40B4-BE49-F238E27FC236}">
                      <a16:creationId xmlns:a16="http://schemas.microsoft.com/office/drawing/2014/main" id="{2106F97D-5753-4A80-4686-7B08FA35B984}"/>
                    </a:ext>
                  </a:extLst>
                </p:cNvPr>
                <p:cNvSpPr txBox="1">
                  <a:spLocks noChangeArrowheads="1"/>
                </p:cNvSpPr>
                <p:nvPr/>
              </p:nvSpPr>
              <p:spPr bwMode="auto">
                <a:xfrm>
                  <a:off x="1088269" y="1898216"/>
                  <a:ext cx="1409469" cy="32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cs typeface="Arial" pitchFamily="34" charset="0"/>
                    </a:defRPr>
                  </a:lvl1pPr>
                  <a:lvl2pPr marL="742950" indent="-285750">
                    <a:defRPr sz="2000" b="1">
                      <a:solidFill>
                        <a:schemeClr val="tx1"/>
                      </a:solidFill>
                      <a:latin typeface="Arial" pitchFamily="34" charset="0"/>
                      <a:cs typeface="Arial" pitchFamily="34" charset="0"/>
                    </a:defRPr>
                  </a:lvl2pPr>
                  <a:lvl3pPr marL="1143000" indent="-228600">
                    <a:defRPr sz="2000" b="1">
                      <a:solidFill>
                        <a:schemeClr val="tx1"/>
                      </a:solidFill>
                      <a:latin typeface="Arial" pitchFamily="34" charset="0"/>
                      <a:cs typeface="Arial" pitchFamily="34" charset="0"/>
                    </a:defRPr>
                  </a:lvl3pPr>
                  <a:lvl4pPr marL="1600200" indent="-228600">
                    <a:defRPr sz="2000" b="1">
                      <a:solidFill>
                        <a:schemeClr val="tx1"/>
                      </a:solidFill>
                      <a:latin typeface="Arial" pitchFamily="34" charset="0"/>
                      <a:cs typeface="Arial" pitchFamily="34" charset="0"/>
                    </a:defRPr>
                  </a:lvl4pPr>
                  <a:lvl5pPr marL="2057400" indent="-22860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rtl="0"/>
                  <a:r>
                    <a:rPr lang="en-gb" sz="1000" b="1" i="0" u="none" baseline="0">
                      <a:solidFill>
                        <a:schemeClr val="tx1">
                          <a:lumMod val="75000"/>
                          <a:lumOff val="25000"/>
                        </a:schemeClr>
                      </a:solidFill>
                      <a:latin typeface="Montserrat" pitchFamily="2" charset="0"/>
                      <a:cs typeface="Tahoma" pitchFamily="34" charset="0"/>
                    </a:rPr>
                    <a:t>+31% YoY</a:t>
                  </a:r>
                  <a:endParaRPr lang="en-gb" sz="1000" dirty="0">
                    <a:solidFill>
                      <a:schemeClr val="tx1">
                        <a:lumMod val="75000"/>
                        <a:lumOff val="25000"/>
                      </a:schemeClr>
                    </a:solidFill>
                    <a:latin typeface="Montserrat" pitchFamily="2" charset="0"/>
                    <a:cs typeface="Tahoma" pitchFamily="34" charset="0"/>
                  </a:endParaRPr>
                </a:p>
              </p:txBody>
            </p:sp>
          </p:grpSp>
        </p:grpSp>
      </p:grpSp>
      <p:sp>
        <p:nvSpPr>
          <p:cNvPr id="24" name="pole tekstowe 23">
            <a:extLst>
              <a:ext uri="{FF2B5EF4-FFF2-40B4-BE49-F238E27FC236}">
                <a16:creationId xmlns:a16="http://schemas.microsoft.com/office/drawing/2014/main" id="{04787051-E08E-B1E8-2398-65DABE06AB6F}"/>
              </a:ext>
            </a:extLst>
          </p:cNvPr>
          <p:cNvSpPr txBox="1"/>
          <p:nvPr/>
        </p:nvSpPr>
        <p:spPr>
          <a:xfrm>
            <a:off x="467544" y="4067765"/>
            <a:ext cx="7848871" cy="376193"/>
          </a:xfrm>
          <a:prstGeom prst="rect">
            <a:avLst/>
          </a:prstGeom>
          <a:noFill/>
        </p:spPr>
        <p:txBody>
          <a:bodyPr wrap="square" rtlCol="0">
            <a:spAutoFit/>
          </a:bodyPr>
          <a:lstStyle/>
          <a:p>
            <a:pPr marL="171450" indent="-171450" algn="l" rtl="0">
              <a:lnSpc>
                <a:spcPct val="120000"/>
              </a:lnSpc>
              <a:buClr>
                <a:srgbClr val="C00000"/>
              </a:buClr>
              <a:buSzPct val="100000"/>
              <a:buFont typeface="Arial" panose="020B0604020202020204" pitchFamily="34" charset="0"/>
              <a:buChar char="•"/>
              <a:defRPr/>
            </a:pPr>
            <a:r>
              <a:rPr lang="en-gb" sz="800" b="0" i="0" u="none" baseline="0">
                <a:solidFill>
                  <a:schemeClr val="tx1">
                    <a:lumMod val="75000"/>
                    <a:lumOff val="25000"/>
                  </a:schemeClr>
                </a:solidFill>
                <a:latin typeface="Montserrat" pitchFamily="2" charset="0"/>
                <a:cs typeface="Tahoma" pitchFamily="34" charset="0"/>
              </a:rPr>
              <a:t>H1 2022/23: double-digit sales growth in Poland (up 36% YoY) and abroad (26% YoY)</a:t>
            </a:r>
          </a:p>
          <a:p>
            <a:pPr marL="171450" indent="-171450" algn="l" rtl="0">
              <a:lnSpc>
                <a:spcPct val="120000"/>
              </a:lnSpc>
              <a:buClr>
                <a:srgbClr val="C00000"/>
              </a:buClr>
              <a:buSzPct val="100000"/>
              <a:buFont typeface="Arial" panose="020B0604020202020204" pitchFamily="34" charset="0"/>
              <a:buChar char="•"/>
              <a:defRPr/>
            </a:pPr>
            <a:r>
              <a:rPr lang="en-gb" sz="800" b="0" i="0" u="none" baseline="0">
                <a:solidFill>
                  <a:schemeClr val="tx1">
                    <a:lumMod val="75000"/>
                    <a:lumOff val="25000"/>
                  </a:schemeClr>
                </a:solidFill>
                <a:latin typeface="Montserrat" pitchFamily="2" charset="0"/>
                <a:cs typeface="Tahoma" pitchFamily="34" charset="0"/>
              </a:rPr>
              <a:t>Order book in H1 2022/23 up 15% YoY to PLN 302.1m</a:t>
            </a:r>
            <a:endParaRPr lang="en-gb" altLang="pl-PL" sz="800" dirty="0">
              <a:solidFill>
                <a:srgbClr val="C00000"/>
              </a:solidFill>
              <a:highlight>
                <a:srgbClr val="FFFF00"/>
              </a:highlight>
              <a:latin typeface="Montserrat" pitchFamily="2" charset="0"/>
              <a:cs typeface="Tahoma" pitchFamily="34" charset="0"/>
            </a:endParaRPr>
          </a:p>
        </p:txBody>
      </p:sp>
      <p:cxnSp>
        <p:nvCxnSpPr>
          <p:cNvPr id="2" name="Łącznik prosty 1">
            <a:extLst>
              <a:ext uri="{FF2B5EF4-FFF2-40B4-BE49-F238E27FC236}">
                <a16:creationId xmlns:a16="http://schemas.microsoft.com/office/drawing/2014/main" id="{D0F065A5-2B09-76D5-3AED-3E5FBD2CC1BD}"/>
              </a:ext>
            </a:extLst>
          </p:cNvPr>
          <p:cNvCxnSpPr/>
          <p:nvPr/>
        </p:nvCxnSpPr>
        <p:spPr>
          <a:xfrm>
            <a:off x="4355976" y="3414940"/>
            <a:ext cx="0" cy="360000"/>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60889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38820</TotalTime>
  <Words>2058</Words>
  <Application>Microsoft Office PowerPoint</Application>
  <PresentationFormat>On-screen Show (16:9)</PresentationFormat>
  <Paragraphs>465</Paragraphs>
  <Slides>28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*Arial-Bold-5748-Identity-H</vt:lpstr>
      <vt:lpstr>*Courier New-5751-Identity-H</vt:lpstr>
      <vt:lpstr>*Microsoft Sans Serif-5754-Identity-H</vt:lpstr>
      <vt:lpstr>*Verdana-Bold-5752-Identity-H</vt:lpstr>
      <vt:lpstr>Arial</vt:lpstr>
      <vt:lpstr>Calibri</vt:lpstr>
      <vt:lpstr>Montserrat</vt:lpstr>
      <vt:lpstr>Montserrat Black</vt:lpstr>
      <vt:lpstr>Montserrat Medium</vt:lpstr>
      <vt:lpstr>Times New Roman</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 Pietraszek</dc:creator>
  <cp:lastModifiedBy>Piotr Musiela</cp:lastModifiedBy>
  <cp:revision>1027</cp:revision>
  <dcterms:created xsi:type="dcterms:W3CDTF">2019-06-06T13:26:44Z</dcterms:created>
  <dcterms:modified xsi:type="dcterms:W3CDTF">2022-12-14T15:09:48Z</dcterms:modified>
</cp:coreProperties>
</file>